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Arial Narrow"/>
      <p:regular r:id="rId51"/>
      <p:bold r:id="rId52"/>
      <p:italic r:id="rId53"/>
      <p:boldItalic r:id="rId54"/>
    </p:embeddedFont>
    <p:embeddedFont>
      <p:font typeface="EB Garamond"/>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rialNarrow-regular.fntdata"/><Relationship Id="rId50" Type="http://schemas.openxmlformats.org/officeDocument/2006/relationships/slide" Target="slides/slide45.xml"/><Relationship Id="rId53" Type="http://schemas.openxmlformats.org/officeDocument/2006/relationships/font" Target="fonts/ArialNarrow-italic.fntdata"/><Relationship Id="rId52" Type="http://schemas.openxmlformats.org/officeDocument/2006/relationships/font" Target="fonts/ArialNarrow-bold.fntdata"/><Relationship Id="rId11" Type="http://schemas.openxmlformats.org/officeDocument/2006/relationships/slide" Target="slides/slide6.xml"/><Relationship Id="rId55" Type="http://schemas.openxmlformats.org/officeDocument/2006/relationships/font" Target="fonts/EBGaramond-regular.fntdata"/><Relationship Id="rId10" Type="http://schemas.openxmlformats.org/officeDocument/2006/relationships/slide" Target="slides/slide5.xml"/><Relationship Id="rId54" Type="http://schemas.openxmlformats.org/officeDocument/2006/relationships/font" Target="fonts/ArialNarrow-boldItalic.fntdata"/><Relationship Id="rId13" Type="http://schemas.openxmlformats.org/officeDocument/2006/relationships/slide" Target="slides/slide8.xml"/><Relationship Id="rId57" Type="http://schemas.openxmlformats.org/officeDocument/2006/relationships/font" Target="fonts/EBGaramond-italic.fntdata"/><Relationship Id="rId12" Type="http://schemas.openxmlformats.org/officeDocument/2006/relationships/slide" Target="slides/slide7.xml"/><Relationship Id="rId56" Type="http://schemas.openxmlformats.org/officeDocument/2006/relationships/font" Target="fonts/EBGaramond-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EBGaramon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838200" rtl="0" algn="just">
              <a:lnSpc>
                <a:spcPct val="115000"/>
              </a:lnSpc>
              <a:spcBef>
                <a:spcPts val="0"/>
              </a:spcBef>
              <a:spcAft>
                <a:spcPts val="0"/>
              </a:spcAft>
              <a:buClr>
                <a:srgbClr val="333333"/>
              </a:buClr>
              <a:buSzPts val="1350"/>
              <a:buAutoNum type="arabicPeriod"/>
            </a:pPr>
            <a:r>
              <a:rPr lang="en" sz="1350"/>
              <a:t>Text Label</a:t>
            </a:r>
            <a:r>
              <a:rPr lang="en" sz="1350">
                <a:solidFill>
                  <a:srgbClr val="333333"/>
                </a:solidFill>
              </a:rPr>
              <a:t>: Use this Text label chart to create Pivot data (also called as Crosstabs)</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Heat Map: This is used to display the data along with colours.</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Highlight Table: This type of report will help you to compare the categorical data using colours.</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Symbol Maps: Visualize the geographical data using bubbles/symbols.</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Maps: Visualize the geographical data.</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Pie Chart: It is very useful to display the High-level data. For example, Sales by Country, Region etc.</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Horizontal Bars: This chart is very useful for comparisons. For example, you can use this chart compares the Sales in this year vs previous years etc.</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Stacked Bars: This chart is helpful to further divide the Horizontal Bars</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Side-By-Side Bars: Also called as Grouped Bar Chart. Use this to visually compare data side by side.</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Treemap: Use this to display the data in Rectangle Boxes.</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Circle Views: It displays the numeric data in circles.</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Side-By-Side Circle Views: Display Circles for multiple measures</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Line Chart: Use this Line chart to display Trends. For example, temp at a continuous time period, Sales Trend etc.</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Discrete Lines: Display the discrete lines</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Dual Lines:  Helps to compare trends-- of multiple measures.</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Area Chart: This is used to graphically represent the quantitative data.</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Discrete Area Chart: Use this to create a discrete area chart for quantitative data.</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Dual Combination Chart: Helps you to compare one Measure against Other measures.</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Scatter Plot: The scatter plot in the tableau is useful to visualize the relationship between any two sets of data</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Histograms: Visualize the statistical information in user-specified range.</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Box and Whisker Plots: Use this Box and whisker plot to graphically visualizing numeric data by grouping specific data.</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Gantt Chart: To visualize the duration of an event or activity.</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Bullet Graph: Use this chart for displaying three-dimensional data.</a:t>
            </a:r>
            <a:endParaRPr sz="1350">
              <a:solidFill>
                <a:srgbClr val="333333"/>
              </a:solidFill>
            </a:endParaRPr>
          </a:p>
          <a:p>
            <a:pPr indent="-314325" lvl="0" marL="838200" rtl="0" algn="just">
              <a:lnSpc>
                <a:spcPct val="115000"/>
              </a:lnSpc>
              <a:spcBef>
                <a:spcPts val="0"/>
              </a:spcBef>
              <a:spcAft>
                <a:spcPts val="0"/>
              </a:spcAft>
              <a:buClr>
                <a:srgbClr val="333333"/>
              </a:buClr>
              <a:buSzPts val="1350"/>
              <a:buAutoNum type="arabicPeriod"/>
            </a:pPr>
            <a:r>
              <a:rPr lang="en" sz="1350">
                <a:solidFill>
                  <a:srgbClr val="333333"/>
                </a:solidFill>
              </a:rPr>
              <a:t>Packed Bubbles Chart: This chart will display the data in bubbles</a:t>
            </a:r>
            <a:endParaRPr sz="1350">
              <a:solidFill>
                <a:srgbClr val="333333"/>
              </a:solidFill>
            </a:endParaRPr>
          </a:p>
          <a:p>
            <a:pPr indent="0" lvl="0" marL="0" rtl="0" algn="l">
              <a:spcBef>
                <a:spcPts val="40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654298bb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654298bb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rPr>
              <a:t>Let us change the value from Year to All months present in each year to see the detailed monthly information (trend)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5654298bb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654298bb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rPr>
              <a:t>Now you can see the detailed Line chart for each month present in 2014, 2015, 2016, 2017, and 2018</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5654298bb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654298bb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rPr>
              <a:t>Let me compare the Trend for each Category. To do so, Drag and Drop the Category from Dimension Region to the Colors field present in the </a:t>
            </a:r>
            <a:r>
              <a:rPr b="1" lang="en" sz="1350">
                <a:solidFill>
                  <a:srgbClr val="333333"/>
                </a:solidFill>
                <a:highlight>
                  <a:srgbClr val="FFFFFF"/>
                </a:highlight>
              </a:rPr>
              <a:t>Marks</a:t>
            </a:r>
            <a:r>
              <a:rPr lang="en" sz="1350">
                <a:solidFill>
                  <a:srgbClr val="333333"/>
                </a:solidFill>
                <a:highlight>
                  <a:srgbClr val="FFFFFF"/>
                </a:highlight>
              </a:rPr>
              <a:t> Shelf.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654298bb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654298bb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rPr>
              <a:t>Now you can see the Trend for each and every category. In order to convert the Line chart to Area Chart, Please change the Mark type from Automatic to Area Chart as we shown below. Or, Select Area Chart from the Show Me window.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654298bb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654298bb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rPr>
              <a:t>Now you can see the Area Chart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5654298bb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654298bb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rPr>
              <a:t>Let me change the Categories position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5654298bb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654298bb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Clr>
                <a:schemeClr val="dk1"/>
              </a:buClr>
              <a:buSzPts val="1100"/>
              <a:buFont typeface="Arial"/>
              <a:buNone/>
            </a:pPr>
            <a:r>
              <a:rPr b="1" lang="en" sz="1950">
                <a:solidFill>
                  <a:srgbClr val="333333"/>
                </a:solidFill>
                <a:latin typeface="EB Garamond"/>
                <a:ea typeface="EB Garamond"/>
                <a:cs typeface="EB Garamond"/>
                <a:sym typeface="EB Garamond"/>
              </a:rPr>
              <a:t>Add Labels to Tableau Area Chart</a:t>
            </a:r>
            <a:endParaRPr b="1" sz="1950">
              <a:solidFill>
                <a:srgbClr val="333333"/>
              </a:solidFill>
              <a:latin typeface="EB Garamond"/>
              <a:ea typeface="EB Garamond"/>
              <a:cs typeface="EB Garamond"/>
              <a:sym typeface="EB Garamond"/>
            </a:endParaRPr>
          </a:p>
          <a:p>
            <a:pPr indent="0" lvl="0" marL="0" rtl="0" algn="just">
              <a:lnSpc>
                <a:spcPct val="115000"/>
              </a:lnSpc>
              <a:spcBef>
                <a:spcPts val="1200"/>
              </a:spcBef>
              <a:spcAft>
                <a:spcPts val="0"/>
              </a:spcAft>
              <a:buClr>
                <a:schemeClr val="dk1"/>
              </a:buClr>
              <a:buSzPts val="1100"/>
              <a:buFont typeface="Arial"/>
              <a:buNone/>
            </a:pPr>
            <a:r>
              <a:rPr lang="en" sz="1350">
                <a:solidFill>
                  <a:srgbClr val="333333"/>
                </a:solidFill>
              </a:rPr>
              <a:t>Drag and Drop the Category from Dimension Region to the Text or Label field present in the </a:t>
            </a:r>
            <a:r>
              <a:rPr b="1" lang="en" sz="1350">
                <a:solidFill>
                  <a:srgbClr val="333333"/>
                </a:solidFill>
              </a:rPr>
              <a:t>Marks</a:t>
            </a:r>
            <a:r>
              <a:rPr lang="en" sz="1350">
                <a:solidFill>
                  <a:srgbClr val="333333"/>
                </a:solidFill>
              </a:rPr>
              <a:t> Shelf. From the below screenshot you can see the categories Names on Area Chart.</a:t>
            </a:r>
            <a:endParaRPr sz="1350">
              <a:solidFill>
                <a:srgbClr val="333333"/>
              </a:solidFill>
            </a:endParaRPr>
          </a:p>
          <a:p>
            <a:pPr indent="0" lvl="0" marL="0" rtl="0" algn="l">
              <a:spcBef>
                <a:spcPts val="20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654298bb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654298bb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Clr>
                <a:schemeClr val="dk1"/>
              </a:buClr>
              <a:buSzPts val="1100"/>
              <a:buFont typeface="Arial"/>
              <a:buNone/>
            </a:pPr>
            <a:r>
              <a:rPr b="1" lang="en" sz="1950">
                <a:solidFill>
                  <a:srgbClr val="333333"/>
                </a:solidFill>
                <a:latin typeface="EB Garamond"/>
                <a:ea typeface="EB Garamond"/>
                <a:cs typeface="EB Garamond"/>
                <a:sym typeface="EB Garamond"/>
              </a:rPr>
              <a:t>Detailed Tableau Area Chart</a:t>
            </a:r>
            <a:endParaRPr b="1" sz="1950">
              <a:solidFill>
                <a:srgbClr val="333333"/>
              </a:solidFill>
              <a:latin typeface="EB Garamond"/>
              <a:ea typeface="EB Garamond"/>
              <a:cs typeface="EB Garamond"/>
              <a:sym typeface="EB Garamond"/>
            </a:endParaRPr>
          </a:p>
          <a:p>
            <a:pPr indent="0" lvl="0" marL="0" rtl="0" algn="just">
              <a:lnSpc>
                <a:spcPct val="115000"/>
              </a:lnSpc>
              <a:spcBef>
                <a:spcPts val="1200"/>
              </a:spcBef>
              <a:spcAft>
                <a:spcPts val="0"/>
              </a:spcAft>
              <a:buClr>
                <a:schemeClr val="dk1"/>
              </a:buClr>
              <a:buSzPts val="1100"/>
              <a:buFont typeface="Arial"/>
              <a:buNone/>
            </a:pPr>
            <a:r>
              <a:rPr lang="en" sz="1350">
                <a:solidFill>
                  <a:srgbClr val="333333"/>
                </a:solidFill>
              </a:rPr>
              <a:t>Let me expand the Category to show the Area Chart for each and every Sub-category</a:t>
            </a:r>
            <a:endParaRPr sz="1350">
              <a:solidFill>
                <a:srgbClr val="333333"/>
              </a:solidFill>
            </a:endParaRPr>
          </a:p>
          <a:p>
            <a:pPr indent="0" lvl="0" marL="0" rtl="0" algn="l">
              <a:lnSpc>
                <a:spcPct val="115000"/>
              </a:lnSpc>
              <a:spcBef>
                <a:spcPts val="20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654298bb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654298bb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rPr>
              <a:t>From the below screenshot you can see, we further divided the Area chart based on the Product Name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654298bb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654298bb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350">
                <a:solidFill>
                  <a:srgbClr val="333333"/>
                </a:solidFill>
              </a:rPr>
              <a:t>Selecting any specific area will show you the information at that particular point.</a:t>
            </a:r>
            <a:endParaRPr sz="1350">
              <a:solidFill>
                <a:srgbClr val="333333"/>
              </a:solidFill>
            </a:endParaRPr>
          </a:p>
          <a:p>
            <a:pPr indent="0" lvl="0" marL="0" rtl="0" algn="l">
              <a:lnSpc>
                <a:spcPct val="115000"/>
              </a:lnSpc>
              <a:spcBef>
                <a:spcPts val="20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74fa406f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4fa406f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5654298bb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654298bb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Clr>
                <a:schemeClr val="dk1"/>
              </a:buClr>
              <a:buSzPts val="1100"/>
              <a:buFont typeface="Arial"/>
              <a:buNone/>
            </a:pPr>
            <a:r>
              <a:rPr b="1" lang="en" sz="1950">
                <a:solidFill>
                  <a:srgbClr val="333333"/>
                </a:solidFill>
                <a:latin typeface="EB Garamond"/>
                <a:ea typeface="EB Garamond"/>
                <a:cs typeface="EB Garamond"/>
                <a:sym typeface="EB Garamond"/>
              </a:rPr>
              <a:t>Discrete Area Chart in Tableau</a:t>
            </a:r>
            <a:endParaRPr b="1" sz="1950">
              <a:solidFill>
                <a:srgbClr val="333333"/>
              </a:solidFill>
              <a:latin typeface="EB Garamond"/>
              <a:ea typeface="EB Garamond"/>
              <a:cs typeface="EB Garamond"/>
              <a:sym typeface="EB Garamond"/>
            </a:endParaRPr>
          </a:p>
          <a:p>
            <a:pPr indent="0" lvl="0" marL="0" rtl="0" algn="just">
              <a:lnSpc>
                <a:spcPct val="115000"/>
              </a:lnSpc>
              <a:spcBef>
                <a:spcPts val="1200"/>
              </a:spcBef>
              <a:spcAft>
                <a:spcPts val="0"/>
              </a:spcAft>
              <a:buClr>
                <a:schemeClr val="dk1"/>
              </a:buClr>
              <a:buSzPts val="1100"/>
              <a:buFont typeface="Arial"/>
              <a:buNone/>
            </a:pPr>
            <a:r>
              <a:rPr lang="en" sz="1350">
                <a:solidFill>
                  <a:srgbClr val="333333"/>
                </a:solidFill>
              </a:rPr>
              <a:t>Tableau has one more option called Discrete Area Chart. Let me select the same from Show Me</a:t>
            </a:r>
            <a:endParaRPr sz="1350">
              <a:solidFill>
                <a:srgbClr val="333333"/>
              </a:solidFill>
            </a:endParaRPr>
          </a:p>
          <a:p>
            <a:pPr indent="0" lvl="0" marL="0" rtl="0" algn="l">
              <a:spcBef>
                <a:spcPts val="20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5654298bb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654298bb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350">
                <a:solidFill>
                  <a:srgbClr val="333333"/>
                </a:solidFill>
              </a:rPr>
              <a:t>Now you can see the Discrete Area Chart in Tableau for each category</a:t>
            </a:r>
            <a:endParaRPr sz="1350">
              <a:solidFill>
                <a:srgbClr val="333333"/>
              </a:solidFill>
            </a:endParaRPr>
          </a:p>
          <a:p>
            <a:pPr indent="0" lvl="0" marL="0" rtl="0" algn="l">
              <a:lnSpc>
                <a:spcPct val="115000"/>
              </a:lnSpc>
              <a:spcBef>
                <a:spcPts val="20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5654298bb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54298bb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222222"/>
                </a:solidFill>
              </a:rPr>
              <a:t>A bar chart can compare the data across different categories. The height of the bars represents the measured value of each category. It can be represented as vertical and horizontal type bar charts. The procedure to create bar chart is given as follows.</a:t>
            </a:r>
            <a:endParaRPr sz="1350">
              <a:solidFill>
                <a:srgbClr val="222222"/>
              </a:solidFill>
            </a:endParaRPr>
          </a:p>
          <a:p>
            <a:pPr indent="0" lvl="0" marL="0" rtl="0" algn="l">
              <a:spcBef>
                <a:spcPts val="0"/>
              </a:spcBef>
              <a:spcAft>
                <a:spcPts val="0"/>
              </a:spcAft>
              <a:buClr>
                <a:schemeClr val="dk1"/>
              </a:buClr>
              <a:buSzPts val="1100"/>
              <a:buFont typeface="Arial"/>
              <a:buNone/>
            </a:pPr>
            <a:r>
              <a:rPr b="1" lang="en" sz="1350">
                <a:solidFill>
                  <a:srgbClr val="222222"/>
                </a:solidFill>
              </a:rPr>
              <a:t>Step) </a:t>
            </a:r>
            <a:r>
              <a:rPr lang="en" sz="1350">
                <a:solidFill>
                  <a:srgbClr val="222222"/>
                </a:solidFill>
              </a:rPr>
              <a:t>Go to a new worksheet.</a:t>
            </a:r>
            <a:endParaRPr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Drag 'Category' into Column.</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Drag 'Profit' into Rows.</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It creates a bar chart by default.</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108501b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108501b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rgbClr val="222222"/>
                </a:solidFill>
              </a:rPr>
              <a:t>Histogram:</a:t>
            </a:r>
            <a:endParaRPr b="1" sz="1600">
              <a:solidFill>
                <a:srgbClr val="222222"/>
              </a:solidFill>
            </a:endParaRPr>
          </a:p>
          <a:p>
            <a:pPr indent="0" lvl="0" marL="0" rtl="0" algn="l">
              <a:lnSpc>
                <a:spcPct val="115000"/>
              </a:lnSpc>
              <a:spcBef>
                <a:spcPts val="400"/>
              </a:spcBef>
              <a:spcAft>
                <a:spcPts val="0"/>
              </a:spcAft>
              <a:buClr>
                <a:schemeClr val="dk1"/>
              </a:buClr>
              <a:buSzPts val="1100"/>
              <a:buFont typeface="Arial"/>
              <a:buNone/>
            </a:pPr>
            <a:r>
              <a:rPr lang="en" sz="1350">
                <a:solidFill>
                  <a:srgbClr val="222222"/>
                </a:solidFill>
              </a:rPr>
              <a:t>A histogram can show the values present in a measure and its frequency. It shows the distribution of numerical data. As it shows both frequency and measure value by default, it can be useful in many cases. For example, if you want to analyze the discount given by a retail shop, you can visualize the amount of discount and its frequency using histogram. The procedure to create histogram is shown below.</a:t>
            </a:r>
            <a:endParaRPr sz="1350">
              <a:solidFill>
                <a:srgbClr val="222222"/>
              </a:solidFill>
            </a:endParaRPr>
          </a:p>
          <a:p>
            <a:pPr indent="0" lvl="0" marL="0" rtl="0" algn="l">
              <a:spcBef>
                <a:spcPts val="0"/>
              </a:spcBef>
              <a:spcAft>
                <a:spcPts val="0"/>
              </a:spcAft>
              <a:buClr>
                <a:schemeClr val="dk1"/>
              </a:buClr>
              <a:buSzPts val="1100"/>
              <a:buFont typeface="Arial"/>
              <a:buNone/>
            </a:pPr>
            <a:r>
              <a:rPr b="1" lang="en" sz="1350">
                <a:solidFill>
                  <a:srgbClr val="222222"/>
                </a:solidFill>
              </a:rPr>
              <a:t>Step 1)</a:t>
            </a:r>
            <a:r>
              <a:rPr lang="en" sz="1350">
                <a:solidFill>
                  <a:srgbClr val="222222"/>
                </a:solidFill>
              </a:rPr>
              <a:t> Go to a new Worksheet.</a:t>
            </a:r>
            <a:endParaRPr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Select 'Discount' from the measures.</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5108501bb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108501bb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50">
                <a:solidFill>
                  <a:srgbClr val="222222"/>
                </a:solidFill>
              </a:rPr>
              <a:t>Step 2)</a:t>
            </a:r>
            <a:endParaRPr b="1"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Click on 'Show Me' button present in the top right corner of the worksheet.</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Select the 'Histogram' icon as shown in the image.</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108501bb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108501b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rPr>
              <a:t>It creates a histogram chart in Tableau.</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5706cd847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706cd847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rgbClr val="222222"/>
                </a:solidFill>
              </a:rPr>
              <a:t>Dual Axis Chart:</a:t>
            </a:r>
            <a:endParaRPr b="1" sz="1600">
              <a:solidFill>
                <a:srgbClr val="222222"/>
              </a:solidFill>
            </a:endParaRPr>
          </a:p>
          <a:p>
            <a:pPr indent="0" lvl="0" marL="0" rtl="0" algn="l">
              <a:lnSpc>
                <a:spcPct val="115000"/>
              </a:lnSpc>
              <a:spcBef>
                <a:spcPts val="400"/>
              </a:spcBef>
              <a:spcAft>
                <a:spcPts val="0"/>
              </a:spcAft>
              <a:buClr>
                <a:schemeClr val="dk1"/>
              </a:buClr>
              <a:buSzPts val="1100"/>
              <a:buFont typeface="Arial"/>
              <a:buNone/>
            </a:pPr>
            <a:r>
              <a:rPr lang="en" sz="1350">
                <a:solidFill>
                  <a:srgbClr val="222222"/>
                </a:solidFill>
              </a:rPr>
              <a:t>Dual axis chart can be used to visualize two different measures in two different chart types. A date column and two measures are necessary to build a dual axis chart. The different scales used in the graph helps the user to understand both measures. The procedure to create dual axis chart is shown below.</a:t>
            </a:r>
            <a:endParaRPr sz="1350">
              <a:solidFill>
                <a:srgbClr val="222222"/>
              </a:solidFill>
            </a:endParaRPr>
          </a:p>
          <a:p>
            <a:pPr indent="0" lvl="0" marL="0" rtl="0" algn="l">
              <a:spcBef>
                <a:spcPts val="0"/>
              </a:spcBef>
              <a:spcAft>
                <a:spcPts val="0"/>
              </a:spcAft>
              <a:buClr>
                <a:schemeClr val="dk1"/>
              </a:buClr>
              <a:buSzPts val="1100"/>
              <a:buFont typeface="Arial"/>
              <a:buNone/>
            </a:pPr>
            <a:r>
              <a:rPr b="1" lang="en" sz="1350">
                <a:solidFill>
                  <a:srgbClr val="222222"/>
                </a:solidFill>
              </a:rPr>
              <a:t>Step 1) </a:t>
            </a:r>
            <a:r>
              <a:rPr lang="en" sz="1350">
                <a:solidFill>
                  <a:srgbClr val="222222"/>
                </a:solidFill>
              </a:rPr>
              <a:t>Go to a new Worksheet.</a:t>
            </a:r>
            <a:endParaRPr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Hold the control key and select 'Order Date', 'Sales' and 'Quantity'.</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706cd847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706cd847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50">
                <a:solidFill>
                  <a:srgbClr val="222222"/>
                </a:solidFill>
              </a:rPr>
              <a:t>Step 2)</a:t>
            </a:r>
            <a:endParaRPr b="1"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Click on 'Show Me' option present in the top right corner of Worksheet.</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Select 'dual combination' icon as shown in the image.</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706cd84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706cd84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rPr>
              <a:t>It creates a dual axis chart as shown in the figure.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5108501bb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108501bb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rgbClr val="222222"/>
                </a:solidFill>
              </a:rPr>
              <a:t>Scatter Plot:</a:t>
            </a:r>
            <a:endParaRPr b="1" sz="1600">
              <a:solidFill>
                <a:srgbClr val="222222"/>
              </a:solidFill>
            </a:endParaRPr>
          </a:p>
          <a:p>
            <a:pPr indent="0" lvl="0" marL="0" rtl="0" algn="l">
              <a:lnSpc>
                <a:spcPct val="115000"/>
              </a:lnSpc>
              <a:spcBef>
                <a:spcPts val="400"/>
              </a:spcBef>
              <a:spcAft>
                <a:spcPts val="0"/>
              </a:spcAft>
              <a:buClr>
                <a:schemeClr val="dk1"/>
              </a:buClr>
              <a:buSzPts val="1100"/>
              <a:buFont typeface="Arial"/>
              <a:buNone/>
            </a:pPr>
            <a:r>
              <a:rPr lang="en" sz="1350">
                <a:solidFill>
                  <a:srgbClr val="222222"/>
                </a:solidFill>
              </a:rPr>
              <a:t>The relationship between two measures can be visualized using scatter plot. A scatter plot is designed by adding measures in both x and y-axis. This can show the trend or relationship between the measures selected. A scatter plot can be designed by following the below procedure.</a:t>
            </a:r>
            <a:endParaRPr sz="1350">
              <a:solidFill>
                <a:srgbClr val="222222"/>
              </a:solidFill>
            </a:endParaRPr>
          </a:p>
          <a:p>
            <a:pPr indent="0" lvl="0" marL="0" rtl="0" algn="l">
              <a:spcBef>
                <a:spcPts val="0"/>
              </a:spcBef>
              <a:spcAft>
                <a:spcPts val="0"/>
              </a:spcAft>
              <a:buClr>
                <a:schemeClr val="dk1"/>
              </a:buClr>
              <a:buSzPts val="1100"/>
              <a:buFont typeface="Arial"/>
              <a:buNone/>
            </a:pPr>
            <a:r>
              <a:rPr b="1" lang="en" sz="1350">
                <a:solidFill>
                  <a:srgbClr val="222222"/>
                </a:solidFill>
              </a:rPr>
              <a:t>Step 1) </a:t>
            </a:r>
            <a:r>
              <a:rPr lang="en" sz="1350">
                <a:solidFill>
                  <a:srgbClr val="222222"/>
                </a:solidFill>
              </a:rPr>
              <a:t>Go to a new Worksheet.</a:t>
            </a:r>
            <a:endParaRPr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Drag 'Discount' into Columns.</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Drag 'Sales' into Rows.</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4fa406f6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4fa406f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108501bb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108501b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222222"/>
                </a:solidFill>
              </a:rPr>
              <a:t>This creates a scatter plot by default.</a:t>
            </a:r>
            <a:endParaRPr sz="1350">
              <a:solidFill>
                <a:srgbClr val="222222"/>
              </a:solidFill>
            </a:endParaRPr>
          </a:p>
          <a:p>
            <a:pPr indent="0" lvl="0" marL="0" rtl="0" algn="l">
              <a:spcBef>
                <a:spcPts val="0"/>
              </a:spcBef>
              <a:spcAft>
                <a:spcPts val="0"/>
              </a:spcAft>
              <a:buClr>
                <a:schemeClr val="dk1"/>
              </a:buClr>
              <a:buSzPts val="1100"/>
              <a:buFont typeface="Arial"/>
              <a:buNone/>
            </a:pPr>
            <a:r>
              <a:rPr b="1" lang="en" sz="1350">
                <a:solidFill>
                  <a:srgbClr val="222222"/>
                </a:solidFill>
              </a:rPr>
              <a:t>Step 2)</a:t>
            </a:r>
            <a:endParaRPr b="1"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Drag 'Sub-Category' into Color icon present in the Marks card.</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It creates a scatter plot showing the relationship between discount and sales for each sub-category.</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5108501bb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108501bb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rgbClr val="222222"/>
                </a:solidFill>
              </a:rPr>
              <a:t>Pie Chart:</a:t>
            </a:r>
            <a:endParaRPr b="1" sz="1600">
              <a:solidFill>
                <a:srgbClr val="222222"/>
              </a:solidFill>
            </a:endParaRPr>
          </a:p>
          <a:p>
            <a:pPr indent="0" lvl="0" marL="0" rtl="0" algn="l">
              <a:lnSpc>
                <a:spcPct val="115000"/>
              </a:lnSpc>
              <a:spcBef>
                <a:spcPts val="400"/>
              </a:spcBef>
              <a:spcAft>
                <a:spcPts val="0"/>
              </a:spcAft>
              <a:buClr>
                <a:schemeClr val="dk1"/>
              </a:buClr>
              <a:buSzPts val="1100"/>
              <a:buFont typeface="Arial"/>
              <a:buNone/>
            </a:pPr>
            <a:r>
              <a:rPr lang="en" sz="1350">
                <a:solidFill>
                  <a:srgbClr val="222222"/>
                </a:solidFill>
              </a:rPr>
              <a:t>A pie chart can show the segment-wise data. It can show the contribution of measure over different members in a dimension. The angle of pie determines the measured value. Different colors can be assigned to pie to represent the members in a dimension.</a:t>
            </a:r>
            <a:endParaRPr sz="1350">
              <a:solidFill>
                <a:srgbClr val="222222"/>
              </a:solidFill>
            </a:endParaRPr>
          </a:p>
          <a:p>
            <a:pPr indent="0" lvl="0" marL="0" rtl="0" algn="l">
              <a:spcBef>
                <a:spcPts val="0"/>
              </a:spcBef>
              <a:spcAft>
                <a:spcPts val="0"/>
              </a:spcAft>
              <a:buClr>
                <a:schemeClr val="dk1"/>
              </a:buClr>
              <a:buSzPts val="1100"/>
              <a:buFont typeface="Arial"/>
              <a:buNone/>
            </a:pPr>
            <a:r>
              <a:rPr b="1" lang="en" sz="1350">
                <a:solidFill>
                  <a:srgbClr val="222222"/>
                </a:solidFill>
              </a:rPr>
              <a:t>Step 1) </a:t>
            </a:r>
            <a:r>
              <a:rPr lang="en" sz="1350">
                <a:solidFill>
                  <a:srgbClr val="222222"/>
                </a:solidFill>
              </a:rPr>
              <a:t>Go to a new Worksheet</a:t>
            </a:r>
            <a:endParaRPr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Select Segment and Sales from data pane.</a:t>
            </a:r>
            <a:endParaRPr sz="1350">
              <a:solidFill>
                <a:srgbClr val="222222"/>
              </a:solidFill>
            </a:endParaRPr>
          </a:p>
          <a:p>
            <a:pPr indent="0" lvl="0" marL="0" rtl="0" algn="l">
              <a:spcBef>
                <a:spcPts val="1800"/>
              </a:spcBef>
              <a:spcAft>
                <a:spcPts val="0"/>
              </a:spcAft>
              <a:buNone/>
            </a:pPr>
            <a:r>
              <a:t/>
            </a:r>
            <a:endParaRPr b="1" sz="1600">
              <a:solidFill>
                <a:srgbClr val="222222"/>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108501bb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108501bb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50">
                <a:solidFill>
                  <a:srgbClr val="222222"/>
                </a:solidFill>
              </a:rPr>
              <a:t>Step 2)</a:t>
            </a:r>
            <a:endParaRPr b="1"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Click on 'Show Me' button present in the top right corner of the worksheet.</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Select 'Pie Chart' from the list.</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108501bb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108501bb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rPr>
              <a:t>It creates a Pie Chart as shown above.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108501bb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108501bb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rgbClr val="222222"/>
                </a:solidFill>
              </a:rPr>
              <a:t>Bubble Chart:</a:t>
            </a:r>
            <a:endParaRPr b="1" sz="1600">
              <a:solidFill>
                <a:srgbClr val="222222"/>
              </a:solidFill>
            </a:endParaRPr>
          </a:p>
          <a:p>
            <a:pPr indent="0" lvl="0" marL="0" rtl="0" algn="l">
              <a:lnSpc>
                <a:spcPct val="115000"/>
              </a:lnSpc>
              <a:spcBef>
                <a:spcPts val="400"/>
              </a:spcBef>
              <a:spcAft>
                <a:spcPts val="0"/>
              </a:spcAft>
              <a:buClr>
                <a:schemeClr val="dk1"/>
              </a:buClr>
              <a:buSzPts val="1100"/>
              <a:buFont typeface="Arial"/>
              <a:buNone/>
            </a:pPr>
            <a:r>
              <a:rPr lang="en" sz="1350">
                <a:solidFill>
                  <a:srgbClr val="222222"/>
                </a:solidFill>
              </a:rPr>
              <a:t>A bubble chart visualizes the measures and dimensions in the form of bubbles. The sizes of the bubbles determine the size of measure value for effective visualization. The color of bubbles can be set to differentiate the members present in a dimension. The procedure to create bubble chart is given below.</a:t>
            </a:r>
            <a:endParaRPr sz="1350">
              <a:solidFill>
                <a:srgbClr val="222222"/>
              </a:solidFill>
            </a:endParaRPr>
          </a:p>
          <a:p>
            <a:pPr indent="0" lvl="0" marL="0" rtl="0" algn="l">
              <a:spcBef>
                <a:spcPts val="0"/>
              </a:spcBef>
              <a:spcAft>
                <a:spcPts val="0"/>
              </a:spcAft>
              <a:buClr>
                <a:schemeClr val="dk1"/>
              </a:buClr>
              <a:buSzPts val="1100"/>
              <a:buFont typeface="Arial"/>
              <a:buNone/>
            </a:pPr>
            <a:r>
              <a:rPr b="1" lang="en" sz="1350">
                <a:solidFill>
                  <a:srgbClr val="222222"/>
                </a:solidFill>
              </a:rPr>
              <a:t>Step 1) </a:t>
            </a:r>
            <a:r>
              <a:rPr lang="en" sz="1350">
                <a:solidFill>
                  <a:srgbClr val="222222"/>
                </a:solidFill>
              </a:rPr>
              <a:t>Go to a new Worksheet.</a:t>
            </a:r>
            <a:endParaRPr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Hold on the Control key in the keyboard.</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Click on 'Sub-Category' and 'Sales'.</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t/>
            </a:r>
            <a:endParaRPr sz="1350">
              <a:solidFill>
                <a:srgbClr val="222222"/>
              </a:solidFill>
            </a:endParaRPr>
          </a:p>
          <a:p>
            <a:pPr indent="0" lvl="0" marL="0" rtl="0" algn="l">
              <a:spcBef>
                <a:spcPts val="1800"/>
              </a:spcBef>
              <a:spcAft>
                <a:spcPts val="0"/>
              </a:spcAft>
              <a:buNone/>
            </a:pPr>
            <a:r>
              <a:t/>
            </a:r>
            <a:endParaRPr b="1" sz="1600">
              <a:solidFill>
                <a:srgbClr val="222222"/>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5108501bb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108501bb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50">
                <a:solidFill>
                  <a:srgbClr val="222222"/>
                </a:solidFill>
              </a:rPr>
              <a:t>Step 2)</a:t>
            </a:r>
            <a:endParaRPr b="1"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Click on the 'Show Me' option present in the top right corner of the worksheet.</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Select the 'Packed bubbles' icon as shown in the image.</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5108501bb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108501bb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rPr>
              <a:t>It creates a bubble chart as shown above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5108501bb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108501bb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rgbClr val="222222"/>
                </a:solidFill>
              </a:rPr>
              <a:t>Heat Map:</a:t>
            </a:r>
            <a:endParaRPr b="1" sz="1600">
              <a:solidFill>
                <a:srgbClr val="222222"/>
              </a:solidFill>
            </a:endParaRPr>
          </a:p>
          <a:p>
            <a:pPr indent="0" lvl="0" marL="0" rtl="0" algn="l">
              <a:lnSpc>
                <a:spcPct val="115000"/>
              </a:lnSpc>
              <a:spcBef>
                <a:spcPts val="400"/>
              </a:spcBef>
              <a:spcAft>
                <a:spcPts val="0"/>
              </a:spcAft>
              <a:buClr>
                <a:schemeClr val="dk1"/>
              </a:buClr>
              <a:buSzPts val="1100"/>
              <a:buFont typeface="Arial"/>
              <a:buNone/>
            </a:pPr>
            <a:r>
              <a:rPr lang="en" sz="1350">
                <a:solidFill>
                  <a:srgbClr val="222222"/>
                </a:solidFill>
              </a:rPr>
              <a:t>A heat map can visualize the data in the form of size as well as color on different measures. Two different measures can be visualized simultaneously using heat map. One measure can be assigned to size whereas another measure can be assigned to the color of the heat map. The procedure to create heat map is given as follows:</a:t>
            </a:r>
            <a:endParaRPr sz="1350">
              <a:solidFill>
                <a:srgbClr val="222222"/>
              </a:solidFill>
            </a:endParaRPr>
          </a:p>
          <a:p>
            <a:pPr indent="0" lvl="0" marL="0" rtl="0" algn="l">
              <a:spcBef>
                <a:spcPts val="0"/>
              </a:spcBef>
              <a:spcAft>
                <a:spcPts val="0"/>
              </a:spcAft>
              <a:buClr>
                <a:schemeClr val="dk1"/>
              </a:buClr>
              <a:buSzPts val="1100"/>
              <a:buFont typeface="Arial"/>
              <a:buNone/>
            </a:pPr>
            <a:r>
              <a:rPr b="1" lang="en" sz="1350">
                <a:solidFill>
                  <a:srgbClr val="222222"/>
                </a:solidFill>
              </a:rPr>
              <a:t>Step 1) </a:t>
            </a:r>
            <a:r>
              <a:rPr lang="en" sz="1350">
                <a:solidFill>
                  <a:srgbClr val="222222"/>
                </a:solidFill>
              </a:rPr>
              <a:t>Go to a new Worksheet.</a:t>
            </a:r>
            <a:endParaRPr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Hold the control key in keyboard and select 'Sub-Category' and 'Sales' from the data pane.</a:t>
            </a:r>
            <a:endParaRPr sz="1350">
              <a:solidFill>
                <a:srgbClr val="222222"/>
              </a:solidFill>
            </a:endParaRPr>
          </a:p>
          <a:p>
            <a:pPr indent="0" lvl="0" marL="0" rtl="0" algn="l">
              <a:spcBef>
                <a:spcPts val="1800"/>
              </a:spcBef>
              <a:spcAft>
                <a:spcPts val="0"/>
              </a:spcAft>
              <a:buNone/>
            </a:pPr>
            <a:r>
              <a:t/>
            </a:r>
            <a:endParaRPr b="1" sz="1600">
              <a:solidFill>
                <a:srgbClr val="222222"/>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108501bb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108501bb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50">
                <a:solidFill>
                  <a:srgbClr val="222222"/>
                </a:solidFill>
              </a:rPr>
              <a:t>Step 2)</a:t>
            </a:r>
            <a:endParaRPr b="1"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Click on the 'Show me' button present in the top right corner of the worksheet.</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Select the 'Heat Map' icon as shown in the image.</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5108501bb5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108501bb5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50">
                <a:solidFill>
                  <a:srgbClr val="222222"/>
                </a:solidFill>
              </a:rPr>
              <a:t>Step 3) </a:t>
            </a:r>
            <a:r>
              <a:rPr lang="en" sz="1350">
                <a:solidFill>
                  <a:srgbClr val="222222"/>
                </a:solidFill>
              </a:rPr>
              <a:t>Drag 'Profit' into the Color box.</a:t>
            </a:r>
            <a:endParaRPr sz="1350">
              <a:solidFill>
                <a:srgbClr val="222222"/>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74fa406f6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4fa406f6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108501bb5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108501bb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50">
                <a:solidFill>
                  <a:srgbClr val="222222"/>
                </a:solidFill>
              </a:rPr>
              <a:t>Step 4)</a:t>
            </a:r>
            <a:endParaRPr b="1"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Drag 'Region' into Columns.</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This will create a Heat map. It can be used to visualize Sales and Profit across different dimension.</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5706cd847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706cd847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5706cd847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706cd847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5706cd847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706cd847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5706cd847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706cd847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5706cd85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706cd85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5654298bb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654298bb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222222"/>
                </a:solidFill>
              </a:rPr>
              <a:t>Text tables are used to show the exact value of measures across the different dimension. A text table is also called as a </a:t>
            </a:r>
            <a:r>
              <a:rPr b="1" lang="en" sz="1350">
                <a:solidFill>
                  <a:srgbClr val="222222"/>
                </a:solidFill>
              </a:rPr>
              <a:t>Pivot Table</a:t>
            </a:r>
            <a:r>
              <a:rPr lang="en" sz="1350">
                <a:solidFill>
                  <a:srgbClr val="222222"/>
                </a:solidFill>
              </a:rPr>
              <a:t>. It groups the dimensions and measures by default. The procedure to design a text table is given as follows.</a:t>
            </a:r>
            <a:endParaRPr sz="1350">
              <a:solidFill>
                <a:srgbClr val="222222"/>
              </a:solidFill>
            </a:endParaRPr>
          </a:p>
          <a:p>
            <a:pPr indent="0" lvl="0" marL="0" rtl="0" algn="l">
              <a:spcBef>
                <a:spcPts val="0"/>
              </a:spcBef>
              <a:spcAft>
                <a:spcPts val="0"/>
              </a:spcAft>
              <a:buClr>
                <a:schemeClr val="dk1"/>
              </a:buClr>
              <a:buSzPts val="1100"/>
              <a:buFont typeface="Arial"/>
              <a:buNone/>
            </a:pPr>
            <a:r>
              <a:rPr b="1" lang="en" sz="1350">
                <a:solidFill>
                  <a:srgbClr val="222222"/>
                </a:solidFill>
              </a:rPr>
              <a:t>Step) </a:t>
            </a:r>
            <a:r>
              <a:rPr lang="en" sz="1350">
                <a:solidFill>
                  <a:srgbClr val="222222"/>
                </a:solidFill>
              </a:rPr>
              <a:t>Go to a new Worksheet.</a:t>
            </a:r>
            <a:endParaRPr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Drag 'Sub-Category' into Rows.</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Drag 'Profit' into text box present in the marks card.</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It creates a text table by default.</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5654298bb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654298bb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222222"/>
                </a:solidFill>
              </a:rPr>
              <a:t>A Line Chart should be used to compare the data over the different periods. A line chart is created by the series of dots. These dots represent the measured value in each period. The procedure to create line graph is shown below.</a:t>
            </a:r>
            <a:endParaRPr sz="1350">
              <a:solidFill>
                <a:srgbClr val="222222"/>
              </a:solidFill>
            </a:endParaRPr>
          </a:p>
          <a:p>
            <a:pPr indent="0" lvl="0" marL="0" rtl="0" algn="l">
              <a:spcBef>
                <a:spcPts val="0"/>
              </a:spcBef>
              <a:spcAft>
                <a:spcPts val="0"/>
              </a:spcAft>
              <a:buClr>
                <a:schemeClr val="dk1"/>
              </a:buClr>
              <a:buSzPts val="1100"/>
              <a:buFont typeface="Arial"/>
              <a:buNone/>
            </a:pPr>
            <a:r>
              <a:rPr b="1" lang="en" sz="1350">
                <a:solidFill>
                  <a:srgbClr val="222222"/>
                </a:solidFill>
              </a:rPr>
              <a:t>Step) </a:t>
            </a:r>
            <a:r>
              <a:rPr lang="en" sz="1350">
                <a:solidFill>
                  <a:srgbClr val="222222"/>
                </a:solidFill>
              </a:rPr>
              <a:t>Go to a new Worksheet.</a:t>
            </a:r>
            <a:endParaRPr sz="1350">
              <a:solidFill>
                <a:srgbClr val="222222"/>
              </a:solidFill>
            </a:endParaRPr>
          </a:p>
          <a:p>
            <a:pPr indent="-314325" lvl="0" marL="457200" rtl="0" algn="l">
              <a:lnSpc>
                <a:spcPct val="115000"/>
              </a:lnSpc>
              <a:spcBef>
                <a:spcPts val="1800"/>
              </a:spcBef>
              <a:spcAft>
                <a:spcPts val="0"/>
              </a:spcAft>
              <a:buClr>
                <a:srgbClr val="222222"/>
              </a:buClr>
              <a:buSzPts val="1350"/>
              <a:buAutoNum type="arabicPeriod"/>
            </a:pPr>
            <a:r>
              <a:rPr lang="en" sz="1350">
                <a:solidFill>
                  <a:srgbClr val="222222"/>
                </a:solidFill>
              </a:rPr>
              <a:t>Drag 'Order Date' into Columns.</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Drag 'Sales' into Rows.</a:t>
            </a:r>
            <a:endParaRPr sz="1350">
              <a:solidFill>
                <a:srgbClr val="222222"/>
              </a:solidFill>
            </a:endParaRPr>
          </a:p>
          <a:p>
            <a:pPr indent="-314325" lvl="0" marL="457200" rtl="0" algn="l">
              <a:lnSpc>
                <a:spcPct val="115000"/>
              </a:lnSpc>
              <a:spcBef>
                <a:spcPts val="0"/>
              </a:spcBef>
              <a:spcAft>
                <a:spcPts val="0"/>
              </a:spcAft>
              <a:buClr>
                <a:srgbClr val="222222"/>
              </a:buClr>
              <a:buSzPts val="1350"/>
              <a:buAutoNum type="arabicPeriod"/>
            </a:pPr>
            <a:r>
              <a:rPr lang="en" sz="1350">
                <a:solidFill>
                  <a:srgbClr val="222222"/>
                </a:solidFill>
              </a:rPr>
              <a:t>It creates a line chart by default.</a:t>
            </a:r>
            <a:endParaRPr sz="1350">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654298bb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654298bb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rPr>
              <a:t>Tableau Area Chart is a Line Chart where the Area between the Axis and the Lines are filled with colour (s). In this article, we will show you, How to Create Area Chart in Tableau with an example.</a:t>
            </a:r>
            <a:endParaRPr sz="1350">
              <a:solidFill>
                <a:srgbClr val="333333"/>
              </a:solidFill>
              <a:highlight>
                <a:srgbClr val="FFFFFF"/>
              </a:highlight>
            </a:endParaRPr>
          </a:p>
          <a:p>
            <a:pPr indent="0" lvl="0" marL="0" rtl="0" algn="l">
              <a:spcBef>
                <a:spcPts val="0"/>
              </a:spcBef>
              <a:spcAft>
                <a:spcPts val="0"/>
              </a:spcAft>
              <a:buNone/>
            </a:pPr>
            <a:r>
              <a:rPr lang="en" sz="1350">
                <a:solidFill>
                  <a:srgbClr val="333333"/>
                </a:solidFill>
                <a:highlight>
                  <a:srgbClr val="FFFFFF"/>
                </a:highlight>
              </a:rPr>
              <a:t>For this Tableau Area chart demonstration, we are going to use the Sample – Superstore Data Source.</a:t>
            </a:r>
            <a:endParaRPr sz="1350">
              <a:solidFill>
                <a:srgbClr val="333333"/>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5654298bb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654298bb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Clr>
                <a:schemeClr val="dk1"/>
              </a:buClr>
              <a:buSzPts val="1100"/>
              <a:buFont typeface="Arial"/>
              <a:buNone/>
            </a:pPr>
            <a:r>
              <a:rPr b="1" lang="en" sz="2250">
                <a:solidFill>
                  <a:srgbClr val="333333"/>
                </a:solidFill>
                <a:latin typeface="EB Garamond"/>
                <a:ea typeface="EB Garamond"/>
                <a:cs typeface="EB Garamond"/>
                <a:sym typeface="EB Garamond"/>
              </a:rPr>
              <a:t>Tableau Area Chart Example</a:t>
            </a:r>
            <a:endParaRPr b="1" sz="2250">
              <a:solidFill>
                <a:srgbClr val="333333"/>
              </a:solidFill>
              <a:latin typeface="EB Garamond"/>
              <a:ea typeface="EB Garamond"/>
              <a:cs typeface="EB Garamond"/>
              <a:sym typeface="EB Garamond"/>
            </a:endParaRPr>
          </a:p>
          <a:p>
            <a:pPr indent="0" lvl="0" marL="0" rtl="0" algn="just">
              <a:lnSpc>
                <a:spcPct val="115000"/>
              </a:lnSpc>
              <a:spcBef>
                <a:spcPts val="1200"/>
              </a:spcBef>
              <a:spcAft>
                <a:spcPts val="0"/>
              </a:spcAft>
              <a:buClr>
                <a:schemeClr val="dk1"/>
              </a:buClr>
              <a:buSzPts val="1100"/>
              <a:buFont typeface="Arial"/>
              <a:buNone/>
            </a:pPr>
            <a:r>
              <a:rPr lang="en" sz="1350">
                <a:solidFill>
                  <a:srgbClr val="333333"/>
                </a:solidFill>
              </a:rPr>
              <a:t>In order to create a Tableau Area Chart First, Drag and Drop Quantity from Measures Region to Rows Shelf. Since it is a Measure value, Quantity will be aggregated to default Sum. Once you drag them, Bar Chart will be generated as we shown below.</a:t>
            </a:r>
            <a:endParaRPr sz="1350">
              <a:solidFill>
                <a:srgbClr val="333333"/>
              </a:solidFill>
            </a:endParaRPr>
          </a:p>
          <a:p>
            <a:pPr indent="0" lvl="0" marL="0" rtl="0" algn="l">
              <a:spcBef>
                <a:spcPts val="20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654298bb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654298bb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rPr>
              <a:t>Next, Drag and Drop Year from Dimension Region to Column Shelf. Once you drag them, Line Chart will be generated as we shown above.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2" name="Shape 12"/>
        <p:cNvGrpSpPr/>
        <p:nvPr/>
      </p:nvGrpSpPr>
      <p:grpSpPr>
        <a:xfrm>
          <a:off x="0" y="0"/>
          <a:ext cx="0" cy="0"/>
          <a:chOff x="0" y="0"/>
          <a:chExt cx="0" cy="0"/>
        </a:xfrm>
      </p:grpSpPr>
      <p:sp>
        <p:nvSpPr>
          <p:cNvPr id="13" name="Google Shape;13;p2"/>
          <p:cNvSpPr txBox="1"/>
          <p:nvPr>
            <p:ph idx="11" type="ftr"/>
          </p:nvPr>
        </p:nvSpPr>
        <p:spPr>
          <a:xfrm>
            <a:off x="3108677" y="4783931"/>
            <a:ext cx="29268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4" name="Google Shape;14;p2"/>
          <p:cNvSpPr txBox="1"/>
          <p:nvPr>
            <p:ph idx="10" type="dt"/>
          </p:nvPr>
        </p:nvSpPr>
        <p:spPr>
          <a:xfrm>
            <a:off x="457200" y="4783931"/>
            <a:ext cx="21027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solidFill>
                  <a:srgbClr val="898989"/>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5" name="Google Shape;15;p2"/>
          <p:cNvSpPr txBox="1"/>
          <p:nvPr>
            <p:ph idx="12" type="sldNum"/>
          </p:nvPr>
        </p:nvSpPr>
        <p:spPr>
          <a:xfrm>
            <a:off x="6584244" y="4783931"/>
            <a:ext cx="21027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OBJECT_1">
    <p:spTree>
      <p:nvGrpSpPr>
        <p:cNvPr id="47" name="Shape 47"/>
        <p:cNvGrpSpPr/>
        <p:nvPr/>
      </p:nvGrpSpPr>
      <p:grpSpPr>
        <a:xfrm>
          <a:off x="0" y="0"/>
          <a:ext cx="0" cy="0"/>
          <a:chOff x="0" y="0"/>
          <a:chExt cx="0" cy="0"/>
        </a:xfrm>
      </p:grpSpPr>
      <p:sp>
        <p:nvSpPr>
          <p:cNvPr id="48" name="Google Shape;48;p11"/>
          <p:cNvSpPr txBox="1"/>
          <p:nvPr>
            <p:ph type="title"/>
          </p:nvPr>
        </p:nvSpPr>
        <p:spPr>
          <a:xfrm>
            <a:off x="0" y="0"/>
            <a:ext cx="9144000" cy="928800"/>
          </a:xfrm>
          <a:prstGeom prst="rect">
            <a:avLst/>
          </a:prstGeom>
          <a:noFill/>
          <a:ln>
            <a:noFill/>
          </a:ln>
          <a:effectLst>
            <a:outerShdw blurRad="63500" dir="2700000" dist="17960">
              <a:srgbClr val="96CCEE"/>
            </a:outerShdw>
          </a:effectLst>
        </p:spPr>
        <p:txBody>
          <a:bodyPr anchorCtr="0" anchor="ctr" bIns="0" lIns="0" spcFirstLastPara="1" rIns="0" wrap="square" tIns="0">
            <a:noAutofit/>
          </a:bodyPr>
          <a:lstStyle>
            <a:lvl1pPr lvl="0" marR="0" algn="ctr">
              <a:lnSpc>
                <a:spcPct val="100000"/>
              </a:lnSpc>
              <a:spcBef>
                <a:spcPts val="0"/>
              </a:spcBef>
              <a:spcAft>
                <a:spcPts val="0"/>
              </a:spcAft>
              <a:buSzPts val="1200"/>
              <a:buNone/>
              <a:defRPr b="1" i="0" sz="3200" u="none" cap="none" strike="noStrike">
                <a:solidFill>
                  <a:srgbClr val="000066"/>
                </a:solidFill>
                <a:latin typeface="Arial"/>
                <a:ea typeface="Arial"/>
                <a:cs typeface="Arial"/>
                <a:sym typeface="Arial"/>
              </a:defRPr>
            </a:lvl1pPr>
            <a:lvl2pPr lvl="1" marR="0" algn="ctr">
              <a:lnSpc>
                <a:spcPct val="100000"/>
              </a:lnSpc>
              <a:spcBef>
                <a:spcPts val="0"/>
              </a:spcBef>
              <a:spcAft>
                <a:spcPts val="0"/>
              </a:spcAft>
              <a:buSzPts val="1200"/>
              <a:buNone/>
              <a:defRPr b="1" i="0" sz="3200" u="none" cap="none" strike="noStrike">
                <a:solidFill>
                  <a:srgbClr val="000066"/>
                </a:solidFill>
                <a:latin typeface="Arial"/>
                <a:ea typeface="Arial"/>
                <a:cs typeface="Arial"/>
                <a:sym typeface="Arial"/>
              </a:defRPr>
            </a:lvl2pPr>
            <a:lvl3pPr lvl="2" marR="0" algn="ctr">
              <a:lnSpc>
                <a:spcPct val="100000"/>
              </a:lnSpc>
              <a:spcBef>
                <a:spcPts val="0"/>
              </a:spcBef>
              <a:spcAft>
                <a:spcPts val="0"/>
              </a:spcAft>
              <a:buSzPts val="1200"/>
              <a:buNone/>
              <a:defRPr b="1" i="0" sz="3200" u="none" cap="none" strike="noStrike">
                <a:solidFill>
                  <a:srgbClr val="000066"/>
                </a:solidFill>
                <a:latin typeface="Arial"/>
                <a:ea typeface="Arial"/>
                <a:cs typeface="Arial"/>
                <a:sym typeface="Arial"/>
              </a:defRPr>
            </a:lvl3pPr>
            <a:lvl4pPr lvl="3" marR="0" algn="ctr">
              <a:lnSpc>
                <a:spcPct val="100000"/>
              </a:lnSpc>
              <a:spcBef>
                <a:spcPts val="0"/>
              </a:spcBef>
              <a:spcAft>
                <a:spcPts val="0"/>
              </a:spcAft>
              <a:buSzPts val="1200"/>
              <a:buNone/>
              <a:defRPr b="1" i="0" sz="3200" u="none" cap="none" strike="noStrike">
                <a:solidFill>
                  <a:srgbClr val="000066"/>
                </a:solidFill>
                <a:latin typeface="Arial"/>
                <a:ea typeface="Arial"/>
                <a:cs typeface="Arial"/>
                <a:sym typeface="Arial"/>
              </a:defRPr>
            </a:lvl4pPr>
            <a:lvl5pPr lvl="4" marR="0" algn="ctr">
              <a:lnSpc>
                <a:spcPct val="100000"/>
              </a:lnSpc>
              <a:spcBef>
                <a:spcPts val="0"/>
              </a:spcBef>
              <a:spcAft>
                <a:spcPts val="0"/>
              </a:spcAft>
              <a:buSzPts val="1200"/>
              <a:buNone/>
              <a:defRPr b="1" i="0" sz="3200" u="none" cap="none" strike="noStrike">
                <a:solidFill>
                  <a:srgbClr val="000066"/>
                </a:solidFill>
                <a:latin typeface="Arial"/>
                <a:ea typeface="Arial"/>
                <a:cs typeface="Arial"/>
                <a:sym typeface="Arial"/>
              </a:defRPr>
            </a:lvl5pPr>
            <a:lvl6pPr lvl="5" marR="0" algn="ctr">
              <a:lnSpc>
                <a:spcPct val="100000"/>
              </a:lnSpc>
              <a:spcBef>
                <a:spcPts val="0"/>
              </a:spcBef>
              <a:spcAft>
                <a:spcPts val="0"/>
              </a:spcAft>
              <a:buSzPts val="1200"/>
              <a:buNone/>
              <a:defRPr b="1" i="0" sz="3200" u="none" cap="none" strike="noStrike">
                <a:solidFill>
                  <a:srgbClr val="000066"/>
                </a:solidFill>
                <a:latin typeface="Arial"/>
                <a:ea typeface="Arial"/>
                <a:cs typeface="Arial"/>
                <a:sym typeface="Arial"/>
              </a:defRPr>
            </a:lvl6pPr>
            <a:lvl7pPr lvl="6" marR="0" algn="ctr">
              <a:lnSpc>
                <a:spcPct val="100000"/>
              </a:lnSpc>
              <a:spcBef>
                <a:spcPts val="0"/>
              </a:spcBef>
              <a:spcAft>
                <a:spcPts val="0"/>
              </a:spcAft>
              <a:buSzPts val="1200"/>
              <a:buNone/>
              <a:defRPr b="1" i="0" sz="3200" u="none" cap="none" strike="noStrike">
                <a:solidFill>
                  <a:srgbClr val="000066"/>
                </a:solidFill>
                <a:latin typeface="Arial"/>
                <a:ea typeface="Arial"/>
                <a:cs typeface="Arial"/>
                <a:sym typeface="Arial"/>
              </a:defRPr>
            </a:lvl7pPr>
            <a:lvl8pPr lvl="7" marR="0" algn="ctr">
              <a:lnSpc>
                <a:spcPct val="100000"/>
              </a:lnSpc>
              <a:spcBef>
                <a:spcPts val="0"/>
              </a:spcBef>
              <a:spcAft>
                <a:spcPts val="0"/>
              </a:spcAft>
              <a:buSzPts val="1200"/>
              <a:buNone/>
              <a:defRPr b="1" i="0" sz="3200" u="none" cap="none" strike="noStrike">
                <a:solidFill>
                  <a:srgbClr val="000066"/>
                </a:solidFill>
                <a:latin typeface="Arial"/>
                <a:ea typeface="Arial"/>
                <a:cs typeface="Arial"/>
                <a:sym typeface="Arial"/>
              </a:defRPr>
            </a:lvl8pPr>
            <a:lvl9pPr lvl="8" marR="0" algn="ctr">
              <a:lnSpc>
                <a:spcPct val="100000"/>
              </a:lnSpc>
              <a:spcBef>
                <a:spcPts val="0"/>
              </a:spcBef>
              <a:spcAft>
                <a:spcPts val="0"/>
              </a:spcAft>
              <a:buSzPts val="1200"/>
              <a:buNone/>
              <a:defRPr b="1" i="0" sz="3200" u="none" cap="none" strike="noStrike">
                <a:solidFill>
                  <a:srgbClr val="000066"/>
                </a:solidFill>
                <a:latin typeface="Arial"/>
                <a:ea typeface="Arial"/>
                <a:cs typeface="Arial"/>
                <a:sym typeface="Arial"/>
              </a:defRPr>
            </a:lvl9pPr>
          </a:lstStyle>
          <a:p/>
        </p:txBody>
      </p:sp>
      <p:sp>
        <p:nvSpPr>
          <p:cNvPr id="49" name="Google Shape;49;p11"/>
          <p:cNvSpPr txBox="1"/>
          <p:nvPr>
            <p:ph idx="1" type="body"/>
          </p:nvPr>
        </p:nvSpPr>
        <p:spPr>
          <a:xfrm>
            <a:off x="468489" y="1125140"/>
            <a:ext cx="8149200" cy="3263400"/>
          </a:xfrm>
          <a:prstGeom prst="rect">
            <a:avLst/>
          </a:prstGeom>
          <a:noFill/>
          <a:ln>
            <a:noFill/>
          </a:ln>
        </p:spPr>
        <p:txBody>
          <a:bodyPr anchorCtr="0" anchor="t" bIns="0" lIns="0" spcFirstLastPara="1" rIns="0" wrap="square" tIns="0">
            <a:noAutofit/>
          </a:bodyPr>
          <a:lstStyle>
            <a:lvl1pPr indent="-368300" lvl="0" marL="457200" marR="0" algn="l">
              <a:lnSpc>
                <a:spcPct val="100000"/>
              </a:lnSpc>
              <a:spcBef>
                <a:spcPts val="1800"/>
              </a:spcBef>
              <a:spcAft>
                <a:spcPts val="0"/>
              </a:spcAft>
              <a:buClr>
                <a:srgbClr val="1E7FB8"/>
              </a:buClr>
              <a:buSzPts val="2200"/>
              <a:buFont typeface="Noto Sans Symbols"/>
              <a:buChar char="●"/>
              <a:defRPr sz="2200">
                <a:solidFill>
                  <a:srgbClr val="000066"/>
                </a:solidFill>
                <a:latin typeface="Arial"/>
                <a:ea typeface="Arial"/>
                <a:cs typeface="Arial"/>
                <a:sym typeface="Arial"/>
              </a:defRPr>
            </a:lvl1pPr>
            <a:lvl2pPr indent="-349250" lvl="1" marL="914400" marR="0" algn="l">
              <a:lnSpc>
                <a:spcPct val="100000"/>
              </a:lnSpc>
              <a:spcBef>
                <a:spcPts val="400"/>
              </a:spcBef>
              <a:spcAft>
                <a:spcPts val="0"/>
              </a:spcAft>
              <a:buClr>
                <a:srgbClr val="1E7FB8"/>
              </a:buClr>
              <a:buSzPts val="1900"/>
              <a:buFont typeface="Arial"/>
              <a:buChar char="–"/>
              <a:defRPr b="0" i="0" sz="1900" u="none" cap="none" strike="noStrike">
                <a:solidFill>
                  <a:srgbClr val="000066"/>
                </a:solidFill>
                <a:latin typeface="Arial"/>
                <a:ea typeface="Arial"/>
                <a:cs typeface="Arial"/>
                <a:sym typeface="Arial"/>
              </a:defRPr>
            </a:lvl2pPr>
            <a:lvl3pPr indent="-349250" lvl="2" marL="1371600" marR="0" algn="l">
              <a:lnSpc>
                <a:spcPct val="100000"/>
              </a:lnSpc>
              <a:spcBef>
                <a:spcPts val="400"/>
              </a:spcBef>
              <a:spcAft>
                <a:spcPts val="0"/>
              </a:spcAft>
              <a:buClr>
                <a:srgbClr val="1E7FB8"/>
              </a:buClr>
              <a:buSzPts val="1900"/>
              <a:buFont typeface="Arial Narrow"/>
              <a:buChar char="•"/>
              <a:defRPr b="0" i="0" sz="1900" u="none" cap="none" strike="noStrike">
                <a:solidFill>
                  <a:srgbClr val="000066"/>
                </a:solidFill>
                <a:latin typeface="Arial Narrow"/>
                <a:ea typeface="Arial Narrow"/>
                <a:cs typeface="Arial Narrow"/>
                <a:sym typeface="Arial Narrow"/>
              </a:defRPr>
            </a:lvl3pPr>
            <a:lvl4pPr indent="-349250" lvl="3" marL="1828800" marR="0" algn="l">
              <a:lnSpc>
                <a:spcPct val="100000"/>
              </a:lnSpc>
              <a:spcBef>
                <a:spcPts val="400"/>
              </a:spcBef>
              <a:spcAft>
                <a:spcPts val="0"/>
              </a:spcAft>
              <a:buClr>
                <a:srgbClr val="1E7FB8"/>
              </a:buClr>
              <a:buSzPts val="1900"/>
              <a:buFont typeface="Arial Narrow"/>
              <a:buChar char="–"/>
              <a:defRPr b="0" i="0" sz="1900" u="none" cap="none" strike="noStrike">
                <a:solidFill>
                  <a:srgbClr val="000066"/>
                </a:solidFill>
                <a:latin typeface="Arial Narrow"/>
                <a:ea typeface="Arial Narrow"/>
                <a:cs typeface="Arial Narrow"/>
                <a:sym typeface="Arial Narrow"/>
              </a:defRPr>
            </a:lvl4pPr>
            <a:lvl5pPr indent="-349250" lvl="4" marL="22860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5pPr>
            <a:lvl6pPr indent="-349250" lvl="5" marL="27432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6pPr>
            <a:lvl7pPr indent="-349250" lvl="6" marL="32004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7pPr>
            <a:lvl8pPr indent="-349250" lvl="7" marL="36576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8pPr>
            <a:lvl9pPr indent="-349250" lvl="8" marL="41148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50" name="Shape 50"/>
        <p:cNvGrpSpPr/>
        <p:nvPr/>
      </p:nvGrpSpPr>
      <p:grpSpPr>
        <a:xfrm>
          <a:off x="0" y="0"/>
          <a:ext cx="0" cy="0"/>
          <a:chOff x="0" y="0"/>
          <a:chExt cx="0" cy="0"/>
        </a:xfrm>
      </p:grpSpPr>
      <p:sp>
        <p:nvSpPr>
          <p:cNvPr id="51" name="Google Shape;51;p12"/>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2"/>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3"/>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 name="Shape 16"/>
        <p:cNvGrpSpPr/>
        <p:nvPr/>
      </p:nvGrpSpPr>
      <p:grpSpPr>
        <a:xfrm>
          <a:off x="0" y="0"/>
          <a:ext cx="0" cy="0"/>
          <a:chOff x="0" y="0"/>
          <a:chExt cx="0" cy="0"/>
        </a:xfrm>
      </p:grpSpPr>
      <p:sp>
        <p:nvSpPr>
          <p:cNvPr id="17" name="Google Shape;17;p3"/>
          <p:cNvSpPr txBox="1"/>
          <p:nvPr>
            <p:ph type="title"/>
          </p:nvPr>
        </p:nvSpPr>
        <p:spPr>
          <a:xfrm>
            <a:off x="457200" y="205978"/>
            <a:ext cx="8229600" cy="822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8" name="Google Shape;18;p3"/>
          <p:cNvSpPr txBox="1"/>
          <p:nvPr>
            <p:ph idx="11" type="ftr"/>
          </p:nvPr>
        </p:nvSpPr>
        <p:spPr>
          <a:xfrm>
            <a:off x="3108677" y="4783931"/>
            <a:ext cx="29268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9" name="Google Shape;19;p3"/>
          <p:cNvSpPr txBox="1"/>
          <p:nvPr>
            <p:ph idx="10" type="dt"/>
          </p:nvPr>
        </p:nvSpPr>
        <p:spPr>
          <a:xfrm>
            <a:off x="457200" y="4783931"/>
            <a:ext cx="21027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solidFill>
                  <a:srgbClr val="898989"/>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0" name="Google Shape;20;p3"/>
          <p:cNvSpPr txBox="1"/>
          <p:nvPr>
            <p:ph idx="12" type="sldNum"/>
          </p:nvPr>
        </p:nvSpPr>
        <p:spPr>
          <a:xfrm>
            <a:off x="6584244" y="4783931"/>
            <a:ext cx="21027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4"/>
          <p:cNvSpPr txBox="1"/>
          <p:nvPr>
            <p:ph type="title"/>
          </p:nvPr>
        </p:nvSpPr>
        <p:spPr>
          <a:xfrm>
            <a:off x="457200" y="205978"/>
            <a:ext cx="8229600" cy="822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3" name="Google Shape;23;p4"/>
          <p:cNvSpPr txBox="1"/>
          <p:nvPr>
            <p:ph idx="1" type="body"/>
          </p:nvPr>
        </p:nvSpPr>
        <p:spPr>
          <a:xfrm>
            <a:off x="457200" y="1183005"/>
            <a:ext cx="3977700" cy="339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200"/>
              <a:buNone/>
              <a:defRPr/>
            </a:lvl1pPr>
            <a:lvl2pPr indent="-228600" lvl="1" marL="914400" algn="l">
              <a:lnSpc>
                <a:spcPct val="100000"/>
              </a:lnSpc>
              <a:spcBef>
                <a:spcPts val="0"/>
              </a:spcBef>
              <a:spcAft>
                <a:spcPts val="0"/>
              </a:spcAft>
              <a:buSzPts val="1200"/>
              <a:buNone/>
              <a:defRPr/>
            </a:lvl2pPr>
            <a:lvl3pPr indent="-228600" lvl="2" marL="1371600" algn="l">
              <a:lnSpc>
                <a:spcPct val="100000"/>
              </a:lnSpc>
              <a:spcBef>
                <a:spcPts val="0"/>
              </a:spcBef>
              <a:spcAft>
                <a:spcPts val="0"/>
              </a:spcAft>
              <a:buSzPts val="1200"/>
              <a:buNone/>
              <a:defRPr/>
            </a:lvl3pPr>
            <a:lvl4pPr indent="-228600" lvl="3" marL="1828800" algn="l">
              <a:lnSpc>
                <a:spcPct val="100000"/>
              </a:lnSpc>
              <a:spcBef>
                <a:spcPts val="0"/>
              </a:spcBef>
              <a:spcAft>
                <a:spcPts val="0"/>
              </a:spcAft>
              <a:buSzPts val="1200"/>
              <a:buNone/>
              <a:defRPr/>
            </a:lvl4pPr>
            <a:lvl5pPr indent="-228600" lvl="4" marL="2286000" algn="l">
              <a:lnSpc>
                <a:spcPct val="100000"/>
              </a:lnSpc>
              <a:spcBef>
                <a:spcPts val="0"/>
              </a:spcBef>
              <a:spcAft>
                <a:spcPts val="0"/>
              </a:spcAft>
              <a:buSzPts val="1200"/>
              <a:buNone/>
              <a:defRPr/>
            </a:lvl5pPr>
            <a:lvl6pPr indent="-228600" lvl="5" marL="2743200" algn="l">
              <a:lnSpc>
                <a:spcPct val="100000"/>
              </a:lnSpc>
              <a:spcBef>
                <a:spcPts val="0"/>
              </a:spcBef>
              <a:spcAft>
                <a:spcPts val="0"/>
              </a:spcAft>
              <a:buSzPts val="1200"/>
              <a:buNone/>
              <a:defRPr/>
            </a:lvl6pPr>
            <a:lvl7pPr indent="-228600" lvl="6" marL="3200400" algn="l">
              <a:lnSpc>
                <a:spcPct val="100000"/>
              </a:lnSpc>
              <a:spcBef>
                <a:spcPts val="0"/>
              </a:spcBef>
              <a:spcAft>
                <a:spcPts val="0"/>
              </a:spcAft>
              <a:buSzPts val="1200"/>
              <a:buNone/>
              <a:defRPr/>
            </a:lvl7pPr>
            <a:lvl8pPr indent="-228600" lvl="7" marL="3657600" algn="l">
              <a:lnSpc>
                <a:spcPct val="100000"/>
              </a:lnSpc>
              <a:spcBef>
                <a:spcPts val="0"/>
              </a:spcBef>
              <a:spcAft>
                <a:spcPts val="0"/>
              </a:spcAft>
              <a:buSzPts val="1200"/>
              <a:buNone/>
              <a:defRPr/>
            </a:lvl8pPr>
            <a:lvl9pPr indent="-228600" lvl="8" marL="4114800" algn="l">
              <a:lnSpc>
                <a:spcPct val="100000"/>
              </a:lnSpc>
              <a:spcBef>
                <a:spcPts val="0"/>
              </a:spcBef>
              <a:spcAft>
                <a:spcPts val="0"/>
              </a:spcAft>
              <a:buSzPts val="1200"/>
              <a:buNone/>
              <a:defRPr/>
            </a:lvl9pPr>
          </a:lstStyle>
          <a:p/>
        </p:txBody>
      </p:sp>
      <p:sp>
        <p:nvSpPr>
          <p:cNvPr id="24" name="Google Shape;24;p4"/>
          <p:cNvSpPr txBox="1"/>
          <p:nvPr>
            <p:ph idx="2" type="body"/>
          </p:nvPr>
        </p:nvSpPr>
        <p:spPr>
          <a:xfrm>
            <a:off x="4709159" y="1183005"/>
            <a:ext cx="3977700" cy="339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200"/>
              <a:buNone/>
              <a:defRPr/>
            </a:lvl1pPr>
            <a:lvl2pPr indent="-228600" lvl="1" marL="914400" algn="l">
              <a:lnSpc>
                <a:spcPct val="100000"/>
              </a:lnSpc>
              <a:spcBef>
                <a:spcPts val="0"/>
              </a:spcBef>
              <a:spcAft>
                <a:spcPts val="0"/>
              </a:spcAft>
              <a:buSzPts val="1200"/>
              <a:buNone/>
              <a:defRPr/>
            </a:lvl2pPr>
            <a:lvl3pPr indent="-228600" lvl="2" marL="1371600" algn="l">
              <a:lnSpc>
                <a:spcPct val="100000"/>
              </a:lnSpc>
              <a:spcBef>
                <a:spcPts val="0"/>
              </a:spcBef>
              <a:spcAft>
                <a:spcPts val="0"/>
              </a:spcAft>
              <a:buSzPts val="1200"/>
              <a:buNone/>
              <a:defRPr/>
            </a:lvl3pPr>
            <a:lvl4pPr indent="-228600" lvl="3" marL="1828800" algn="l">
              <a:lnSpc>
                <a:spcPct val="100000"/>
              </a:lnSpc>
              <a:spcBef>
                <a:spcPts val="0"/>
              </a:spcBef>
              <a:spcAft>
                <a:spcPts val="0"/>
              </a:spcAft>
              <a:buSzPts val="1200"/>
              <a:buNone/>
              <a:defRPr/>
            </a:lvl4pPr>
            <a:lvl5pPr indent="-228600" lvl="4" marL="2286000" algn="l">
              <a:lnSpc>
                <a:spcPct val="100000"/>
              </a:lnSpc>
              <a:spcBef>
                <a:spcPts val="0"/>
              </a:spcBef>
              <a:spcAft>
                <a:spcPts val="0"/>
              </a:spcAft>
              <a:buSzPts val="1200"/>
              <a:buNone/>
              <a:defRPr/>
            </a:lvl5pPr>
            <a:lvl6pPr indent="-228600" lvl="5" marL="2743200" algn="l">
              <a:lnSpc>
                <a:spcPct val="100000"/>
              </a:lnSpc>
              <a:spcBef>
                <a:spcPts val="0"/>
              </a:spcBef>
              <a:spcAft>
                <a:spcPts val="0"/>
              </a:spcAft>
              <a:buSzPts val="1200"/>
              <a:buNone/>
              <a:defRPr/>
            </a:lvl6pPr>
            <a:lvl7pPr indent="-228600" lvl="6" marL="3200400" algn="l">
              <a:lnSpc>
                <a:spcPct val="100000"/>
              </a:lnSpc>
              <a:spcBef>
                <a:spcPts val="0"/>
              </a:spcBef>
              <a:spcAft>
                <a:spcPts val="0"/>
              </a:spcAft>
              <a:buSzPts val="1200"/>
              <a:buNone/>
              <a:defRPr/>
            </a:lvl7pPr>
            <a:lvl8pPr indent="-228600" lvl="7" marL="3657600" algn="l">
              <a:lnSpc>
                <a:spcPct val="100000"/>
              </a:lnSpc>
              <a:spcBef>
                <a:spcPts val="0"/>
              </a:spcBef>
              <a:spcAft>
                <a:spcPts val="0"/>
              </a:spcAft>
              <a:buSzPts val="1200"/>
              <a:buNone/>
              <a:defRPr/>
            </a:lvl8pPr>
            <a:lvl9pPr indent="-228600" lvl="8" marL="4114800" algn="l">
              <a:lnSpc>
                <a:spcPct val="100000"/>
              </a:lnSpc>
              <a:spcBef>
                <a:spcPts val="0"/>
              </a:spcBef>
              <a:spcAft>
                <a:spcPts val="0"/>
              </a:spcAft>
              <a:buSzPts val="1200"/>
              <a:buNone/>
              <a:defRPr/>
            </a:lvl9pPr>
          </a:lstStyle>
          <a:p/>
        </p:txBody>
      </p:sp>
      <p:sp>
        <p:nvSpPr>
          <p:cNvPr id="25" name="Google Shape;25;p4"/>
          <p:cNvSpPr txBox="1"/>
          <p:nvPr>
            <p:ph idx="11" type="ftr"/>
          </p:nvPr>
        </p:nvSpPr>
        <p:spPr>
          <a:xfrm>
            <a:off x="3108677" y="4783931"/>
            <a:ext cx="29268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6" name="Google Shape;26;p4"/>
          <p:cNvSpPr txBox="1"/>
          <p:nvPr>
            <p:ph idx="10" type="dt"/>
          </p:nvPr>
        </p:nvSpPr>
        <p:spPr>
          <a:xfrm>
            <a:off x="457200" y="4783931"/>
            <a:ext cx="21027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solidFill>
                  <a:srgbClr val="898989"/>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7" name="Google Shape;27;p4"/>
          <p:cNvSpPr txBox="1"/>
          <p:nvPr>
            <p:ph idx="12" type="sldNum"/>
          </p:nvPr>
        </p:nvSpPr>
        <p:spPr>
          <a:xfrm>
            <a:off x="6584244" y="4783931"/>
            <a:ext cx="21027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 name="Shape 28"/>
        <p:cNvGrpSpPr/>
        <p:nvPr/>
      </p:nvGrpSpPr>
      <p:grpSpPr>
        <a:xfrm>
          <a:off x="0" y="0"/>
          <a:ext cx="0" cy="0"/>
          <a:chOff x="0" y="0"/>
          <a:chExt cx="0" cy="0"/>
        </a:xfrm>
      </p:grpSpPr>
      <p:sp>
        <p:nvSpPr>
          <p:cNvPr id="29" name="Google Shape;29;p5"/>
          <p:cNvSpPr txBox="1"/>
          <p:nvPr>
            <p:ph type="title"/>
          </p:nvPr>
        </p:nvSpPr>
        <p:spPr>
          <a:xfrm>
            <a:off x="457200" y="205978"/>
            <a:ext cx="8229600" cy="822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0" name="Google Shape;30;p5"/>
          <p:cNvSpPr txBox="1"/>
          <p:nvPr>
            <p:ph idx="1" type="body"/>
          </p:nvPr>
        </p:nvSpPr>
        <p:spPr>
          <a:xfrm>
            <a:off x="457200" y="1183481"/>
            <a:ext cx="8229600" cy="3394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200"/>
              <a:buNone/>
              <a:defRPr/>
            </a:lvl1pPr>
            <a:lvl2pPr indent="-228600" lvl="1" marL="914400" algn="l">
              <a:lnSpc>
                <a:spcPct val="100000"/>
              </a:lnSpc>
              <a:spcBef>
                <a:spcPts val="0"/>
              </a:spcBef>
              <a:spcAft>
                <a:spcPts val="0"/>
              </a:spcAft>
              <a:buSzPts val="1200"/>
              <a:buNone/>
              <a:defRPr/>
            </a:lvl2pPr>
            <a:lvl3pPr indent="-228600" lvl="2" marL="1371600" algn="l">
              <a:lnSpc>
                <a:spcPct val="100000"/>
              </a:lnSpc>
              <a:spcBef>
                <a:spcPts val="0"/>
              </a:spcBef>
              <a:spcAft>
                <a:spcPts val="0"/>
              </a:spcAft>
              <a:buSzPts val="1200"/>
              <a:buNone/>
              <a:defRPr/>
            </a:lvl3pPr>
            <a:lvl4pPr indent="-228600" lvl="3" marL="1828800" algn="l">
              <a:lnSpc>
                <a:spcPct val="100000"/>
              </a:lnSpc>
              <a:spcBef>
                <a:spcPts val="0"/>
              </a:spcBef>
              <a:spcAft>
                <a:spcPts val="0"/>
              </a:spcAft>
              <a:buSzPts val="1200"/>
              <a:buNone/>
              <a:defRPr/>
            </a:lvl4pPr>
            <a:lvl5pPr indent="-228600" lvl="4" marL="2286000" algn="l">
              <a:lnSpc>
                <a:spcPct val="100000"/>
              </a:lnSpc>
              <a:spcBef>
                <a:spcPts val="0"/>
              </a:spcBef>
              <a:spcAft>
                <a:spcPts val="0"/>
              </a:spcAft>
              <a:buSzPts val="1200"/>
              <a:buNone/>
              <a:defRPr/>
            </a:lvl5pPr>
            <a:lvl6pPr indent="-228600" lvl="5" marL="2743200" algn="l">
              <a:lnSpc>
                <a:spcPct val="100000"/>
              </a:lnSpc>
              <a:spcBef>
                <a:spcPts val="0"/>
              </a:spcBef>
              <a:spcAft>
                <a:spcPts val="0"/>
              </a:spcAft>
              <a:buSzPts val="1200"/>
              <a:buNone/>
              <a:defRPr/>
            </a:lvl6pPr>
            <a:lvl7pPr indent="-228600" lvl="6" marL="3200400" algn="l">
              <a:lnSpc>
                <a:spcPct val="100000"/>
              </a:lnSpc>
              <a:spcBef>
                <a:spcPts val="0"/>
              </a:spcBef>
              <a:spcAft>
                <a:spcPts val="0"/>
              </a:spcAft>
              <a:buSzPts val="1200"/>
              <a:buNone/>
              <a:defRPr/>
            </a:lvl7pPr>
            <a:lvl8pPr indent="-228600" lvl="7" marL="3657600" algn="l">
              <a:lnSpc>
                <a:spcPct val="100000"/>
              </a:lnSpc>
              <a:spcBef>
                <a:spcPts val="0"/>
              </a:spcBef>
              <a:spcAft>
                <a:spcPts val="0"/>
              </a:spcAft>
              <a:buSzPts val="1200"/>
              <a:buNone/>
              <a:defRPr/>
            </a:lvl8pPr>
            <a:lvl9pPr indent="-228600" lvl="8" marL="4114800" algn="l">
              <a:lnSpc>
                <a:spcPct val="100000"/>
              </a:lnSpc>
              <a:spcBef>
                <a:spcPts val="0"/>
              </a:spcBef>
              <a:spcAft>
                <a:spcPts val="0"/>
              </a:spcAft>
              <a:buSzPts val="1200"/>
              <a:buNone/>
              <a:defRPr/>
            </a:lvl9pPr>
          </a:lstStyle>
          <a:p/>
        </p:txBody>
      </p:sp>
      <p:sp>
        <p:nvSpPr>
          <p:cNvPr id="31" name="Google Shape;31;p5"/>
          <p:cNvSpPr txBox="1"/>
          <p:nvPr>
            <p:ph idx="11" type="ftr"/>
          </p:nvPr>
        </p:nvSpPr>
        <p:spPr>
          <a:xfrm>
            <a:off x="3108677" y="4783931"/>
            <a:ext cx="29268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2" name="Google Shape;32;p5"/>
          <p:cNvSpPr txBox="1"/>
          <p:nvPr>
            <p:ph idx="10" type="dt"/>
          </p:nvPr>
        </p:nvSpPr>
        <p:spPr>
          <a:xfrm>
            <a:off x="457200" y="4783931"/>
            <a:ext cx="21027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solidFill>
                  <a:srgbClr val="898989"/>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3" name="Google Shape;33;p5"/>
          <p:cNvSpPr txBox="1"/>
          <p:nvPr>
            <p:ph idx="12" type="sldNum"/>
          </p:nvPr>
        </p:nvSpPr>
        <p:spPr>
          <a:xfrm>
            <a:off x="6584244" y="4783931"/>
            <a:ext cx="21027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4" name="Shape 34"/>
        <p:cNvGrpSpPr/>
        <p:nvPr/>
      </p:nvGrpSpPr>
      <p:grpSpPr>
        <a:xfrm>
          <a:off x="0" y="0"/>
          <a:ext cx="0" cy="0"/>
          <a:chOff x="0" y="0"/>
          <a:chExt cx="0" cy="0"/>
        </a:xfrm>
      </p:grpSpPr>
      <p:sp>
        <p:nvSpPr>
          <p:cNvPr id="35" name="Google Shape;35;p6"/>
          <p:cNvSpPr txBox="1"/>
          <p:nvPr>
            <p:ph type="ctrTitle"/>
          </p:nvPr>
        </p:nvSpPr>
        <p:spPr>
          <a:xfrm>
            <a:off x="685800" y="1594485"/>
            <a:ext cx="77724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6" name="Google Shape;36;p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7" name="Google Shape;37;p6"/>
          <p:cNvSpPr txBox="1"/>
          <p:nvPr>
            <p:ph idx="11" type="ftr"/>
          </p:nvPr>
        </p:nvSpPr>
        <p:spPr>
          <a:xfrm>
            <a:off x="3108677" y="4783931"/>
            <a:ext cx="29268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8" name="Google Shape;38;p6"/>
          <p:cNvSpPr txBox="1"/>
          <p:nvPr>
            <p:ph idx="10" type="dt"/>
          </p:nvPr>
        </p:nvSpPr>
        <p:spPr>
          <a:xfrm>
            <a:off x="457200" y="4783931"/>
            <a:ext cx="2102700" cy="25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solidFill>
                  <a:srgbClr val="898989"/>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9" name="Google Shape;39;p6"/>
          <p:cNvSpPr txBox="1"/>
          <p:nvPr>
            <p:ph idx="12" type="sldNum"/>
          </p:nvPr>
        </p:nvSpPr>
        <p:spPr>
          <a:xfrm>
            <a:off x="6584244" y="4783931"/>
            <a:ext cx="21027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40"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re et contenu">
  <p:cSld name="8_Titre et contenu">
    <p:spTree>
      <p:nvGrpSpPr>
        <p:cNvPr id="41" name="Shape 41"/>
        <p:cNvGrpSpPr/>
        <p:nvPr/>
      </p:nvGrpSpPr>
      <p:grpSpPr>
        <a:xfrm>
          <a:off x="0" y="0"/>
          <a:ext cx="0" cy="0"/>
          <a:chOff x="0" y="0"/>
          <a:chExt cx="0" cy="0"/>
        </a:xfrm>
      </p:grpSpPr>
      <p:sp>
        <p:nvSpPr>
          <p:cNvPr id="42" name="Google Shape;42;p8"/>
          <p:cNvSpPr txBox="1"/>
          <p:nvPr>
            <p:ph idx="1" type="body"/>
          </p:nvPr>
        </p:nvSpPr>
        <p:spPr>
          <a:xfrm>
            <a:off x="468489" y="1125140"/>
            <a:ext cx="8149200" cy="3263400"/>
          </a:xfrm>
          <a:prstGeom prst="rect">
            <a:avLst/>
          </a:prstGeom>
          <a:noFill/>
          <a:ln>
            <a:noFill/>
          </a:ln>
        </p:spPr>
        <p:txBody>
          <a:bodyPr anchorCtr="0" anchor="t" bIns="0" lIns="0" spcFirstLastPara="1" rIns="0" wrap="square" tIns="0">
            <a:noAutofit/>
          </a:bodyPr>
          <a:lstStyle>
            <a:lvl1pPr indent="-368300" lvl="0" marL="457200" marR="0" algn="l">
              <a:lnSpc>
                <a:spcPct val="100000"/>
              </a:lnSpc>
              <a:spcBef>
                <a:spcPts val="1800"/>
              </a:spcBef>
              <a:spcAft>
                <a:spcPts val="0"/>
              </a:spcAft>
              <a:buClr>
                <a:srgbClr val="1E7FB8"/>
              </a:buClr>
              <a:buSzPts val="2200"/>
              <a:buFont typeface="Noto Sans Symbols"/>
              <a:buChar char="●"/>
              <a:defRPr b="0" i="0" sz="2200" u="none" cap="none" strike="noStrike">
                <a:solidFill>
                  <a:srgbClr val="000066"/>
                </a:solidFill>
                <a:latin typeface="Arial"/>
                <a:ea typeface="Arial"/>
                <a:cs typeface="Arial"/>
                <a:sym typeface="Arial"/>
              </a:defRPr>
            </a:lvl1pPr>
            <a:lvl2pPr indent="-349250" lvl="1" marL="914400" marR="0" algn="l">
              <a:lnSpc>
                <a:spcPct val="100000"/>
              </a:lnSpc>
              <a:spcBef>
                <a:spcPts val="400"/>
              </a:spcBef>
              <a:spcAft>
                <a:spcPts val="0"/>
              </a:spcAft>
              <a:buClr>
                <a:srgbClr val="1E7FB8"/>
              </a:buClr>
              <a:buSzPts val="1900"/>
              <a:buFont typeface="Arial"/>
              <a:buChar char="–"/>
              <a:defRPr b="0" i="0" sz="1900" u="none" cap="none" strike="noStrike">
                <a:solidFill>
                  <a:srgbClr val="000066"/>
                </a:solidFill>
                <a:latin typeface="Arial"/>
                <a:ea typeface="Arial"/>
                <a:cs typeface="Arial"/>
                <a:sym typeface="Arial"/>
              </a:defRPr>
            </a:lvl2pPr>
            <a:lvl3pPr indent="-349250" lvl="2" marL="1371600" marR="0" algn="l">
              <a:lnSpc>
                <a:spcPct val="100000"/>
              </a:lnSpc>
              <a:spcBef>
                <a:spcPts val="400"/>
              </a:spcBef>
              <a:spcAft>
                <a:spcPts val="0"/>
              </a:spcAft>
              <a:buClr>
                <a:srgbClr val="1E7FB8"/>
              </a:buClr>
              <a:buSzPts val="1900"/>
              <a:buFont typeface="Arial Narrow"/>
              <a:buChar char="•"/>
              <a:defRPr b="0" i="0" sz="1900" u="none" cap="none" strike="noStrike">
                <a:solidFill>
                  <a:srgbClr val="000066"/>
                </a:solidFill>
                <a:latin typeface="Arial Narrow"/>
                <a:ea typeface="Arial Narrow"/>
                <a:cs typeface="Arial Narrow"/>
                <a:sym typeface="Arial Narrow"/>
              </a:defRPr>
            </a:lvl3pPr>
            <a:lvl4pPr indent="-349250" lvl="3" marL="1828800" marR="0" algn="l">
              <a:lnSpc>
                <a:spcPct val="100000"/>
              </a:lnSpc>
              <a:spcBef>
                <a:spcPts val="400"/>
              </a:spcBef>
              <a:spcAft>
                <a:spcPts val="0"/>
              </a:spcAft>
              <a:buClr>
                <a:srgbClr val="1E7FB8"/>
              </a:buClr>
              <a:buSzPts val="1900"/>
              <a:buFont typeface="Arial Narrow"/>
              <a:buChar char="–"/>
              <a:defRPr b="0" i="0" sz="1900" u="none" cap="none" strike="noStrike">
                <a:solidFill>
                  <a:srgbClr val="000066"/>
                </a:solidFill>
                <a:latin typeface="Arial Narrow"/>
                <a:ea typeface="Arial Narrow"/>
                <a:cs typeface="Arial Narrow"/>
                <a:sym typeface="Arial Narrow"/>
              </a:defRPr>
            </a:lvl4pPr>
            <a:lvl5pPr indent="-349250" lvl="4" marL="22860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5pPr>
            <a:lvl6pPr indent="-349250" lvl="5" marL="27432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6pPr>
            <a:lvl7pPr indent="-349250" lvl="6" marL="32004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7pPr>
            <a:lvl8pPr indent="-349250" lvl="7" marL="36576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8pPr>
            <a:lvl9pPr indent="-349250" lvl="8" marL="41148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re et contenu">
  <p:cSld name="16_Titre et contenu">
    <p:spTree>
      <p:nvGrpSpPr>
        <p:cNvPr id="43" name="Shape 43"/>
        <p:cNvGrpSpPr/>
        <p:nvPr/>
      </p:nvGrpSpPr>
      <p:grpSpPr>
        <a:xfrm>
          <a:off x="0" y="0"/>
          <a:ext cx="0" cy="0"/>
          <a:chOff x="0" y="0"/>
          <a:chExt cx="0" cy="0"/>
        </a:xfrm>
      </p:grpSpPr>
      <p:sp>
        <p:nvSpPr>
          <p:cNvPr id="44" name="Google Shape;44;p9"/>
          <p:cNvSpPr txBox="1"/>
          <p:nvPr>
            <p:ph idx="1" type="body"/>
          </p:nvPr>
        </p:nvSpPr>
        <p:spPr>
          <a:xfrm>
            <a:off x="468489" y="1125140"/>
            <a:ext cx="8149200" cy="3263400"/>
          </a:xfrm>
          <a:prstGeom prst="rect">
            <a:avLst/>
          </a:prstGeom>
          <a:noFill/>
          <a:ln>
            <a:noFill/>
          </a:ln>
        </p:spPr>
        <p:txBody>
          <a:bodyPr anchorCtr="0" anchor="t" bIns="0" lIns="0" spcFirstLastPara="1" rIns="0" wrap="square" tIns="0">
            <a:noAutofit/>
          </a:bodyPr>
          <a:lstStyle>
            <a:lvl1pPr indent="-368300" lvl="0" marL="457200" marR="0" algn="l">
              <a:lnSpc>
                <a:spcPct val="100000"/>
              </a:lnSpc>
              <a:spcBef>
                <a:spcPts val="1800"/>
              </a:spcBef>
              <a:spcAft>
                <a:spcPts val="0"/>
              </a:spcAft>
              <a:buClr>
                <a:srgbClr val="1E7FB8"/>
              </a:buClr>
              <a:buSzPts val="2200"/>
              <a:buFont typeface="Noto Sans Symbols"/>
              <a:buChar char="●"/>
              <a:defRPr b="0" i="0" sz="2200" u="none" cap="none" strike="noStrike">
                <a:solidFill>
                  <a:srgbClr val="000066"/>
                </a:solidFill>
                <a:latin typeface="Arial"/>
                <a:ea typeface="Arial"/>
                <a:cs typeface="Arial"/>
                <a:sym typeface="Arial"/>
              </a:defRPr>
            </a:lvl1pPr>
            <a:lvl2pPr indent="-349250" lvl="1" marL="914400" marR="0" algn="l">
              <a:lnSpc>
                <a:spcPct val="100000"/>
              </a:lnSpc>
              <a:spcBef>
                <a:spcPts val="400"/>
              </a:spcBef>
              <a:spcAft>
                <a:spcPts val="0"/>
              </a:spcAft>
              <a:buClr>
                <a:srgbClr val="1E7FB8"/>
              </a:buClr>
              <a:buSzPts val="1900"/>
              <a:buFont typeface="Arial"/>
              <a:buChar char="–"/>
              <a:defRPr b="0" i="0" sz="1900" u="none" cap="none" strike="noStrike">
                <a:solidFill>
                  <a:srgbClr val="000066"/>
                </a:solidFill>
                <a:latin typeface="Arial"/>
                <a:ea typeface="Arial"/>
                <a:cs typeface="Arial"/>
                <a:sym typeface="Arial"/>
              </a:defRPr>
            </a:lvl2pPr>
            <a:lvl3pPr indent="-349250" lvl="2" marL="1371600" marR="0" algn="l">
              <a:lnSpc>
                <a:spcPct val="100000"/>
              </a:lnSpc>
              <a:spcBef>
                <a:spcPts val="400"/>
              </a:spcBef>
              <a:spcAft>
                <a:spcPts val="0"/>
              </a:spcAft>
              <a:buClr>
                <a:srgbClr val="1E7FB8"/>
              </a:buClr>
              <a:buSzPts val="1900"/>
              <a:buFont typeface="Arial Narrow"/>
              <a:buChar char="•"/>
              <a:defRPr b="0" i="0" sz="1900" u="none" cap="none" strike="noStrike">
                <a:solidFill>
                  <a:srgbClr val="000066"/>
                </a:solidFill>
                <a:latin typeface="Arial Narrow"/>
                <a:ea typeface="Arial Narrow"/>
                <a:cs typeface="Arial Narrow"/>
                <a:sym typeface="Arial Narrow"/>
              </a:defRPr>
            </a:lvl3pPr>
            <a:lvl4pPr indent="-349250" lvl="3" marL="1828800" marR="0" algn="l">
              <a:lnSpc>
                <a:spcPct val="100000"/>
              </a:lnSpc>
              <a:spcBef>
                <a:spcPts val="400"/>
              </a:spcBef>
              <a:spcAft>
                <a:spcPts val="0"/>
              </a:spcAft>
              <a:buClr>
                <a:srgbClr val="1E7FB8"/>
              </a:buClr>
              <a:buSzPts val="1900"/>
              <a:buFont typeface="Arial Narrow"/>
              <a:buChar char="–"/>
              <a:defRPr b="0" i="0" sz="1900" u="none" cap="none" strike="noStrike">
                <a:solidFill>
                  <a:srgbClr val="000066"/>
                </a:solidFill>
                <a:latin typeface="Arial Narrow"/>
                <a:ea typeface="Arial Narrow"/>
                <a:cs typeface="Arial Narrow"/>
                <a:sym typeface="Arial Narrow"/>
              </a:defRPr>
            </a:lvl4pPr>
            <a:lvl5pPr indent="-349250" lvl="4" marL="22860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5pPr>
            <a:lvl6pPr indent="-349250" lvl="5" marL="27432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6pPr>
            <a:lvl7pPr indent="-349250" lvl="6" marL="32004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7pPr>
            <a:lvl8pPr indent="-349250" lvl="7" marL="36576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8pPr>
            <a:lvl9pPr indent="-349250" lvl="8" marL="41148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re et contenu">
  <p:cSld name="17_Titre et contenu">
    <p:spTree>
      <p:nvGrpSpPr>
        <p:cNvPr id="45" name="Shape 45"/>
        <p:cNvGrpSpPr/>
        <p:nvPr/>
      </p:nvGrpSpPr>
      <p:grpSpPr>
        <a:xfrm>
          <a:off x="0" y="0"/>
          <a:ext cx="0" cy="0"/>
          <a:chOff x="0" y="0"/>
          <a:chExt cx="0" cy="0"/>
        </a:xfrm>
      </p:grpSpPr>
      <p:sp>
        <p:nvSpPr>
          <p:cNvPr id="46" name="Google Shape;46;p10"/>
          <p:cNvSpPr txBox="1"/>
          <p:nvPr>
            <p:ph idx="1" type="body"/>
          </p:nvPr>
        </p:nvSpPr>
        <p:spPr>
          <a:xfrm>
            <a:off x="468489" y="1125140"/>
            <a:ext cx="8149200" cy="3263400"/>
          </a:xfrm>
          <a:prstGeom prst="rect">
            <a:avLst/>
          </a:prstGeom>
          <a:noFill/>
          <a:ln>
            <a:noFill/>
          </a:ln>
        </p:spPr>
        <p:txBody>
          <a:bodyPr anchorCtr="0" anchor="t" bIns="0" lIns="0" spcFirstLastPara="1" rIns="0" wrap="square" tIns="0">
            <a:noAutofit/>
          </a:bodyPr>
          <a:lstStyle>
            <a:lvl1pPr indent="-368300" lvl="0" marL="457200" marR="0" algn="l">
              <a:lnSpc>
                <a:spcPct val="100000"/>
              </a:lnSpc>
              <a:spcBef>
                <a:spcPts val="1800"/>
              </a:spcBef>
              <a:spcAft>
                <a:spcPts val="0"/>
              </a:spcAft>
              <a:buClr>
                <a:srgbClr val="1E7FB8"/>
              </a:buClr>
              <a:buSzPts val="2200"/>
              <a:buFont typeface="Noto Sans Symbols"/>
              <a:buChar char="●"/>
              <a:defRPr sz="2200">
                <a:solidFill>
                  <a:srgbClr val="000066"/>
                </a:solidFill>
                <a:latin typeface="Arial"/>
                <a:ea typeface="Arial"/>
                <a:cs typeface="Arial"/>
                <a:sym typeface="Arial"/>
              </a:defRPr>
            </a:lvl1pPr>
            <a:lvl2pPr indent="-349250" lvl="1" marL="914400" marR="0" algn="l">
              <a:lnSpc>
                <a:spcPct val="100000"/>
              </a:lnSpc>
              <a:spcBef>
                <a:spcPts val="400"/>
              </a:spcBef>
              <a:spcAft>
                <a:spcPts val="0"/>
              </a:spcAft>
              <a:buClr>
                <a:srgbClr val="1E7FB8"/>
              </a:buClr>
              <a:buSzPts val="1900"/>
              <a:buFont typeface="Arial"/>
              <a:buChar char="–"/>
              <a:defRPr b="0" i="0" sz="1900" u="none" cap="none" strike="noStrike">
                <a:solidFill>
                  <a:srgbClr val="000066"/>
                </a:solidFill>
                <a:latin typeface="Arial"/>
                <a:ea typeface="Arial"/>
                <a:cs typeface="Arial"/>
                <a:sym typeface="Arial"/>
              </a:defRPr>
            </a:lvl2pPr>
            <a:lvl3pPr indent="-349250" lvl="2" marL="1371600" marR="0" algn="l">
              <a:lnSpc>
                <a:spcPct val="100000"/>
              </a:lnSpc>
              <a:spcBef>
                <a:spcPts val="400"/>
              </a:spcBef>
              <a:spcAft>
                <a:spcPts val="0"/>
              </a:spcAft>
              <a:buClr>
                <a:srgbClr val="1E7FB8"/>
              </a:buClr>
              <a:buSzPts val="1900"/>
              <a:buFont typeface="Arial Narrow"/>
              <a:buChar char="•"/>
              <a:defRPr b="0" i="0" sz="1900" u="none" cap="none" strike="noStrike">
                <a:solidFill>
                  <a:srgbClr val="000066"/>
                </a:solidFill>
                <a:latin typeface="Arial Narrow"/>
                <a:ea typeface="Arial Narrow"/>
                <a:cs typeface="Arial Narrow"/>
                <a:sym typeface="Arial Narrow"/>
              </a:defRPr>
            </a:lvl3pPr>
            <a:lvl4pPr indent="-349250" lvl="3" marL="1828800" marR="0" algn="l">
              <a:lnSpc>
                <a:spcPct val="100000"/>
              </a:lnSpc>
              <a:spcBef>
                <a:spcPts val="400"/>
              </a:spcBef>
              <a:spcAft>
                <a:spcPts val="0"/>
              </a:spcAft>
              <a:buClr>
                <a:srgbClr val="1E7FB8"/>
              </a:buClr>
              <a:buSzPts val="1900"/>
              <a:buFont typeface="Arial Narrow"/>
              <a:buChar char="–"/>
              <a:defRPr b="0" i="0" sz="1900" u="none" cap="none" strike="noStrike">
                <a:solidFill>
                  <a:srgbClr val="000066"/>
                </a:solidFill>
                <a:latin typeface="Arial Narrow"/>
                <a:ea typeface="Arial Narrow"/>
                <a:cs typeface="Arial Narrow"/>
                <a:sym typeface="Arial Narrow"/>
              </a:defRPr>
            </a:lvl4pPr>
            <a:lvl5pPr indent="-349250" lvl="4" marL="22860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5pPr>
            <a:lvl6pPr indent="-349250" lvl="5" marL="27432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6pPr>
            <a:lvl7pPr indent="-349250" lvl="6" marL="32004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7pPr>
            <a:lvl8pPr indent="-349250" lvl="7" marL="36576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8pPr>
            <a:lvl9pPr indent="-349250" lvl="8" marL="4114800" marR="0" rtl="1" algn="r">
              <a:lnSpc>
                <a:spcPct val="100000"/>
              </a:lnSpc>
              <a:spcBef>
                <a:spcPts val="400"/>
              </a:spcBef>
              <a:spcAft>
                <a:spcPts val="0"/>
              </a:spcAft>
              <a:buClr>
                <a:srgbClr val="000066"/>
              </a:buClr>
              <a:buSzPts val="1900"/>
              <a:buFont typeface="Arial"/>
              <a:buChar char="»"/>
              <a:defRPr b="0" i="0" sz="1900" u="none" cap="none" strike="noStrike">
                <a:solidFill>
                  <a:srgbClr val="000066"/>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0" y="0"/>
            <a:ext cx="9144000" cy="51435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7" name="Google Shape;7;p1"/>
          <p:cNvSpPr txBox="1"/>
          <p:nvPr>
            <p:ph type="title"/>
          </p:nvPr>
        </p:nvSpPr>
        <p:spPr>
          <a:xfrm>
            <a:off x="457200" y="205978"/>
            <a:ext cx="8229600" cy="82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183481"/>
            <a:ext cx="8229600" cy="3394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Calibri"/>
                <a:ea typeface="Calibri"/>
                <a:cs typeface="Calibri"/>
                <a:sym typeface="Calibri"/>
              </a:defRPr>
            </a:lvl9pPr>
          </a:lstStyle>
          <a:p/>
        </p:txBody>
      </p:sp>
      <p:sp>
        <p:nvSpPr>
          <p:cNvPr id="9" name="Google Shape;9;p1"/>
          <p:cNvSpPr txBox="1"/>
          <p:nvPr>
            <p:ph idx="11" type="ftr"/>
          </p:nvPr>
        </p:nvSpPr>
        <p:spPr>
          <a:xfrm>
            <a:off x="3108677" y="4783931"/>
            <a:ext cx="29268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9pPr>
          </a:lstStyle>
          <a:p/>
        </p:txBody>
      </p:sp>
      <p:sp>
        <p:nvSpPr>
          <p:cNvPr id="10" name="Google Shape;10;p1"/>
          <p:cNvSpPr txBox="1"/>
          <p:nvPr>
            <p:ph idx="10" type="dt"/>
          </p:nvPr>
        </p:nvSpPr>
        <p:spPr>
          <a:xfrm>
            <a:off x="457200" y="4783931"/>
            <a:ext cx="21027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5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200"/>
              <a:buFont typeface="Arial"/>
              <a:buNone/>
              <a:defRPr b="0" i="0" sz="1500" u="none" cap="none" strike="noStrike">
                <a:solidFill>
                  <a:schemeClr val="dk1"/>
                </a:solidFill>
                <a:latin typeface="Calibri"/>
                <a:ea typeface="Calibri"/>
                <a:cs typeface="Calibri"/>
                <a:sym typeface="Calibri"/>
              </a:defRPr>
            </a:lvl9pPr>
          </a:lstStyle>
          <a:p/>
        </p:txBody>
      </p:sp>
      <p:sp>
        <p:nvSpPr>
          <p:cNvPr id="11" name="Google Shape;11;p1"/>
          <p:cNvSpPr txBox="1"/>
          <p:nvPr>
            <p:ph idx="12" type="sldNum"/>
          </p:nvPr>
        </p:nvSpPr>
        <p:spPr>
          <a:xfrm>
            <a:off x="6584244" y="4783931"/>
            <a:ext cx="21027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500"/>
              <a:buFont typeface="Calibri"/>
              <a:buNone/>
              <a:defRPr b="0" i="0" sz="15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2.jpg"/><Relationship Id="rId5" Type="http://schemas.openxmlformats.org/officeDocument/2006/relationships/image" Target="../media/image17.jpg"/><Relationship Id="rId6" Type="http://schemas.openxmlformats.org/officeDocument/2006/relationships/image" Target="../media/image8.jpg"/><Relationship Id="rId7" Type="http://schemas.openxmlformats.org/officeDocument/2006/relationships/image" Target="../media/image10.jpg"/><Relationship Id="rId8"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11.jpg"/><Relationship Id="rId6" Type="http://schemas.openxmlformats.org/officeDocument/2006/relationships/image" Target="../media/image16.jpg"/><Relationship Id="rId7" Type="http://schemas.openxmlformats.org/officeDocument/2006/relationships/image" Target="../media/image1.jpg"/><Relationship Id="rId8"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nvSpPr>
        <p:spPr>
          <a:xfrm>
            <a:off x="1456628" y="0"/>
            <a:ext cx="6906900" cy="500100"/>
          </a:xfrm>
          <a:prstGeom prst="rect">
            <a:avLst/>
          </a:prstGeom>
          <a:noFill/>
          <a:ln>
            <a:noFill/>
          </a:ln>
        </p:spPr>
        <p:txBody>
          <a:bodyPr anchorCtr="0" anchor="t" bIns="0" lIns="0" spcFirstLastPara="1" rIns="0" wrap="square" tIns="0">
            <a:noAutofit/>
          </a:bodyPr>
          <a:lstStyle/>
          <a:p>
            <a:pPr indent="-366712" lvl="0" marL="366712" marR="0" rtl="0" algn="ctr">
              <a:lnSpc>
                <a:spcPct val="100000"/>
              </a:lnSpc>
              <a:spcBef>
                <a:spcPts val="0"/>
              </a:spcBef>
              <a:spcAft>
                <a:spcPts val="0"/>
              </a:spcAft>
              <a:buClr>
                <a:srgbClr val="0070C0"/>
              </a:buClr>
              <a:buFont typeface="Arial"/>
              <a:buNone/>
            </a:pPr>
            <a:r>
              <a:rPr lang="en" sz="3200">
                <a:solidFill>
                  <a:srgbClr val="0070C0"/>
                </a:solidFill>
              </a:rPr>
              <a:t>List of Tableau Charts</a:t>
            </a:r>
            <a:endParaRPr sz="3200">
              <a:solidFill>
                <a:srgbClr val="0070C0"/>
              </a:solidFill>
            </a:endParaRPr>
          </a:p>
          <a:p>
            <a:pPr indent="-366712" lvl="0" marL="366712" marR="0" rtl="0" algn="ctr">
              <a:lnSpc>
                <a:spcPct val="100000"/>
              </a:lnSpc>
              <a:spcBef>
                <a:spcPts val="0"/>
              </a:spcBef>
              <a:spcAft>
                <a:spcPts val="0"/>
              </a:spcAft>
              <a:buClr>
                <a:srgbClr val="000000"/>
              </a:buClr>
              <a:buSzPts val="1100"/>
              <a:buFont typeface="Arial"/>
              <a:buNone/>
            </a:pPr>
            <a:r>
              <a:t/>
            </a:r>
            <a:endParaRPr sz="3200">
              <a:solidFill>
                <a:srgbClr val="0070C0"/>
              </a:solidFill>
            </a:endParaRPr>
          </a:p>
          <a:p>
            <a:pPr indent="-366712" lvl="0" marL="366712" marR="0" rtl="0" algn="ctr">
              <a:lnSpc>
                <a:spcPct val="100000"/>
              </a:lnSpc>
              <a:spcBef>
                <a:spcPts val="0"/>
              </a:spcBef>
              <a:spcAft>
                <a:spcPts val="0"/>
              </a:spcAft>
              <a:buClr>
                <a:srgbClr val="0070C0"/>
              </a:buClr>
              <a:buFont typeface="Arial"/>
              <a:buNone/>
            </a:pPr>
            <a:r>
              <a:t/>
            </a:r>
            <a:endParaRPr sz="3200">
              <a:solidFill>
                <a:srgbClr val="0070C0"/>
              </a:solidFill>
            </a:endParaRPr>
          </a:p>
          <a:p>
            <a:pPr indent="0" lvl="0" marL="0" marR="0" rtl="0" algn="l">
              <a:lnSpc>
                <a:spcPct val="100000"/>
              </a:lnSpc>
              <a:spcBef>
                <a:spcPts val="0"/>
              </a:spcBef>
              <a:spcAft>
                <a:spcPts val="0"/>
              </a:spcAft>
              <a:buNone/>
            </a:pPr>
            <a:r>
              <a:t/>
            </a:r>
            <a:endParaRPr b="0" i="0" sz="3200" u="none">
              <a:solidFill>
                <a:srgbClr val="0070C0"/>
              </a:solidFill>
              <a:latin typeface="Arial"/>
              <a:ea typeface="Arial"/>
              <a:cs typeface="Arial"/>
              <a:sym typeface="Arial"/>
            </a:endParaRPr>
          </a:p>
        </p:txBody>
      </p:sp>
      <p:pic>
        <p:nvPicPr>
          <p:cNvPr id="63" name="Google Shape;63;p14"/>
          <p:cNvPicPr preferRelativeResize="0"/>
          <p:nvPr/>
        </p:nvPicPr>
        <p:blipFill>
          <a:blip r:embed="rId3">
            <a:alphaModFix/>
          </a:blip>
          <a:stretch>
            <a:fillRect/>
          </a:stretch>
        </p:blipFill>
        <p:spPr>
          <a:xfrm>
            <a:off x="2621850" y="1002988"/>
            <a:ext cx="4857050" cy="3447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3"/>
          <p:cNvPicPr preferRelativeResize="0"/>
          <p:nvPr/>
        </p:nvPicPr>
        <p:blipFill>
          <a:blip r:embed="rId3">
            <a:alphaModFix/>
          </a:blip>
          <a:stretch>
            <a:fillRect/>
          </a:stretch>
        </p:blipFill>
        <p:spPr>
          <a:xfrm>
            <a:off x="2432750" y="815650"/>
            <a:ext cx="4748876" cy="3742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4"/>
          <p:cNvPicPr preferRelativeResize="0"/>
          <p:nvPr/>
        </p:nvPicPr>
        <p:blipFill>
          <a:blip r:embed="rId3">
            <a:alphaModFix/>
          </a:blip>
          <a:stretch>
            <a:fillRect/>
          </a:stretch>
        </p:blipFill>
        <p:spPr>
          <a:xfrm>
            <a:off x="1958600" y="905238"/>
            <a:ext cx="5434725" cy="350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5"/>
          <p:cNvPicPr preferRelativeResize="0"/>
          <p:nvPr/>
        </p:nvPicPr>
        <p:blipFill>
          <a:blip r:embed="rId3">
            <a:alphaModFix/>
          </a:blip>
          <a:stretch>
            <a:fillRect/>
          </a:stretch>
        </p:blipFill>
        <p:spPr>
          <a:xfrm>
            <a:off x="1634075" y="773275"/>
            <a:ext cx="6000051" cy="3870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6"/>
          <p:cNvPicPr preferRelativeResize="0"/>
          <p:nvPr/>
        </p:nvPicPr>
        <p:blipFill>
          <a:blip r:embed="rId3">
            <a:alphaModFix/>
          </a:blip>
          <a:stretch>
            <a:fillRect/>
          </a:stretch>
        </p:blipFill>
        <p:spPr>
          <a:xfrm>
            <a:off x="2015075" y="801500"/>
            <a:ext cx="5802500" cy="374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7"/>
          <p:cNvPicPr preferRelativeResize="0"/>
          <p:nvPr/>
        </p:nvPicPr>
        <p:blipFill>
          <a:blip r:embed="rId3">
            <a:alphaModFix/>
          </a:blip>
          <a:stretch>
            <a:fillRect/>
          </a:stretch>
        </p:blipFill>
        <p:spPr>
          <a:xfrm>
            <a:off x="1803375" y="745075"/>
            <a:ext cx="6034950" cy="3883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8"/>
          <p:cNvPicPr preferRelativeResize="0"/>
          <p:nvPr/>
        </p:nvPicPr>
        <p:blipFill>
          <a:blip r:embed="rId3">
            <a:alphaModFix/>
          </a:blip>
          <a:stretch>
            <a:fillRect/>
          </a:stretch>
        </p:blipFill>
        <p:spPr>
          <a:xfrm>
            <a:off x="1817525" y="759175"/>
            <a:ext cx="6001451" cy="386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9"/>
          <p:cNvPicPr preferRelativeResize="0"/>
          <p:nvPr/>
        </p:nvPicPr>
        <p:blipFill>
          <a:blip r:embed="rId3">
            <a:alphaModFix/>
          </a:blip>
          <a:stretch>
            <a:fillRect/>
          </a:stretch>
        </p:blipFill>
        <p:spPr>
          <a:xfrm>
            <a:off x="1464750" y="759175"/>
            <a:ext cx="6669950" cy="3855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0"/>
          <p:cNvPicPr preferRelativeResize="0"/>
          <p:nvPr/>
        </p:nvPicPr>
        <p:blipFill>
          <a:blip r:embed="rId3">
            <a:alphaModFix/>
          </a:blip>
          <a:stretch>
            <a:fillRect/>
          </a:stretch>
        </p:blipFill>
        <p:spPr>
          <a:xfrm>
            <a:off x="1167650" y="735924"/>
            <a:ext cx="6635425" cy="3836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1"/>
          <p:cNvPicPr preferRelativeResize="0"/>
          <p:nvPr/>
        </p:nvPicPr>
        <p:blipFill>
          <a:blip r:embed="rId3">
            <a:alphaModFix/>
          </a:blip>
          <a:stretch>
            <a:fillRect/>
          </a:stretch>
        </p:blipFill>
        <p:spPr>
          <a:xfrm>
            <a:off x="1014588" y="706850"/>
            <a:ext cx="7114826" cy="398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2"/>
          <p:cNvPicPr preferRelativeResize="0"/>
          <p:nvPr/>
        </p:nvPicPr>
        <p:blipFill>
          <a:blip r:embed="rId3">
            <a:alphaModFix/>
          </a:blip>
          <a:stretch>
            <a:fillRect/>
          </a:stretch>
        </p:blipFill>
        <p:spPr>
          <a:xfrm>
            <a:off x="1619950" y="829725"/>
            <a:ext cx="6023751" cy="3770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669550" y="746050"/>
            <a:ext cx="8082300" cy="3223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rPr>
              <a:t>Charts are most effective and readable when matched to the right data and purpose.</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3"/>
          <p:cNvPicPr preferRelativeResize="0"/>
          <p:nvPr/>
        </p:nvPicPr>
        <p:blipFill>
          <a:blip r:embed="rId3">
            <a:alphaModFix/>
          </a:blip>
          <a:stretch>
            <a:fillRect/>
          </a:stretch>
        </p:blipFill>
        <p:spPr>
          <a:xfrm>
            <a:off x="1859850" y="886175"/>
            <a:ext cx="5770325" cy="36152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4"/>
          <p:cNvPicPr preferRelativeResize="0"/>
          <p:nvPr/>
        </p:nvPicPr>
        <p:blipFill>
          <a:blip r:embed="rId3">
            <a:alphaModFix/>
          </a:blip>
          <a:stretch>
            <a:fillRect/>
          </a:stretch>
        </p:blipFill>
        <p:spPr>
          <a:xfrm>
            <a:off x="884400" y="696024"/>
            <a:ext cx="7375200" cy="3988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nvSpPr>
        <p:spPr>
          <a:xfrm>
            <a:off x="2582325" y="0"/>
            <a:ext cx="4402800" cy="240000"/>
          </a:xfrm>
          <a:prstGeom prst="rect">
            <a:avLst/>
          </a:prstGeom>
          <a:noFill/>
          <a:ln>
            <a:noFill/>
          </a:ln>
        </p:spPr>
        <p:txBody>
          <a:bodyPr anchorCtr="0" anchor="t" bIns="91425" lIns="91425" spcFirstLastPara="1" rIns="91425" wrap="square" tIns="91425">
            <a:noAutofit/>
          </a:bodyPr>
          <a:lstStyle/>
          <a:p>
            <a:pPr indent="-366712" lvl="0" marL="366712" rtl="0" algn="ctr">
              <a:spcBef>
                <a:spcPts val="0"/>
              </a:spcBef>
              <a:spcAft>
                <a:spcPts val="0"/>
              </a:spcAft>
              <a:buClr>
                <a:srgbClr val="0070C0"/>
              </a:buClr>
              <a:buFont typeface="Arial"/>
              <a:buNone/>
            </a:pPr>
            <a:r>
              <a:rPr lang="en" sz="3200">
                <a:solidFill>
                  <a:srgbClr val="0070C0"/>
                </a:solidFill>
              </a:rPr>
              <a:t>Bar Chart</a:t>
            </a:r>
            <a:endParaRPr>
              <a:latin typeface="Calibri"/>
              <a:ea typeface="Calibri"/>
              <a:cs typeface="Calibri"/>
              <a:sym typeface="Calibri"/>
            </a:endParaRPr>
          </a:p>
        </p:txBody>
      </p:sp>
      <p:pic>
        <p:nvPicPr>
          <p:cNvPr id="194" name="Google Shape;194;p35"/>
          <p:cNvPicPr preferRelativeResize="0"/>
          <p:nvPr/>
        </p:nvPicPr>
        <p:blipFill>
          <a:blip r:embed="rId3">
            <a:alphaModFix/>
          </a:blip>
          <a:stretch>
            <a:fillRect/>
          </a:stretch>
        </p:blipFill>
        <p:spPr>
          <a:xfrm>
            <a:off x="2736150" y="936625"/>
            <a:ext cx="3671700" cy="3270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nvSpPr>
        <p:spPr>
          <a:xfrm>
            <a:off x="2999325" y="0"/>
            <a:ext cx="3656100" cy="396600"/>
          </a:xfrm>
          <a:prstGeom prst="rect">
            <a:avLst/>
          </a:prstGeom>
          <a:noFill/>
          <a:ln>
            <a:noFill/>
          </a:ln>
        </p:spPr>
        <p:txBody>
          <a:bodyPr anchorCtr="0" anchor="t" bIns="91425" lIns="91425" spcFirstLastPara="1" rIns="91425" wrap="square" tIns="91425">
            <a:noAutofit/>
          </a:bodyPr>
          <a:lstStyle/>
          <a:p>
            <a:pPr indent="-366712" lvl="0" marL="366712" rtl="0" algn="ctr">
              <a:spcBef>
                <a:spcPts val="0"/>
              </a:spcBef>
              <a:spcAft>
                <a:spcPts val="0"/>
              </a:spcAft>
              <a:buClr>
                <a:srgbClr val="0070C0"/>
              </a:buClr>
              <a:buFont typeface="Arial"/>
              <a:buNone/>
            </a:pPr>
            <a:r>
              <a:rPr lang="en" sz="3200">
                <a:solidFill>
                  <a:srgbClr val="0070C0"/>
                </a:solidFill>
              </a:rPr>
              <a:t>Histogram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00" name="Google Shape;200;p36"/>
          <p:cNvPicPr preferRelativeResize="0"/>
          <p:nvPr/>
        </p:nvPicPr>
        <p:blipFill>
          <a:blip r:embed="rId3">
            <a:alphaModFix/>
          </a:blip>
          <a:stretch>
            <a:fillRect/>
          </a:stretch>
        </p:blipFill>
        <p:spPr>
          <a:xfrm>
            <a:off x="3187900" y="1265725"/>
            <a:ext cx="2505075" cy="2486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7"/>
          <p:cNvPicPr preferRelativeResize="0"/>
          <p:nvPr/>
        </p:nvPicPr>
        <p:blipFill>
          <a:blip r:embed="rId3">
            <a:alphaModFix/>
          </a:blip>
          <a:stretch>
            <a:fillRect/>
          </a:stretch>
        </p:blipFill>
        <p:spPr>
          <a:xfrm>
            <a:off x="3421000" y="728575"/>
            <a:ext cx="2302000" cy="3937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8"/>
          <p:cNvPicPr preferRelativeResize="0"/>
          <p:nvPr/>
        </p:nvPicPr>
        <p:blipFill>
          <a:blip r:embed="rId3">
            <a:alphaModFix/>
          </a:blip>
          <a:stretch>
            <a:fillRect/>
          </a:stretch>
        </p:blipFill>
        <p:spPr>
          <a:xfrm>
            <a:off x="777625" y="815100"/>
            <a:ext cx="7588751" cy="3801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9"/>
          <p:cNvPicPr preferRelativeResize="0"/>
          <p:nvPr/>
        </p:nvPicPr>
        <p:blipFill>
          <a:blip r:embed="rId3">
            <a:alphaModFix/>
          </a:blip>
          <a:stretch>
            <a:fillRect/>
          </a:stretch>
        </p:blipFill>
        <p:spPr>
          <a:xfrm>
            <a:off x="3731375" y="664650"/>
            <a:ext cx="2045500" cy="4120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0"/>
          <p:cNvPicPr preferRelativeResize="0"/>
          <p:nvPr/>
        </p:nvPicPr>
        <p:blipFill>
          <a:blip r:embed="rId3">
            <a:alphaModFix/>
          </a:blip>
          <a:stretch>
            <a:fillRect/>
          </a:stretch>
        </p:blipFill>
        <p:spPr>
          <a:xfrm>
            <a:off x="3404150" y="622775"/>
            <a:ext cx="2167525" cy="4152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1"/>
          <p:cNvPicPr preferRelativeResize="0"/>
          <p:nvPr/>
        </p:nvPicPr>
        <p:blipFill>
          <a:blip r:embed="rId3">
            <a:alphaModFix/>
          </a:blip>
          <a:stretch>
            <a:fillRect/>
          </a:stretch>
        </p:blipFill>
        <p:spPr>
          <a:xfrm>
            <a:off x="1338575" y="695350"/>
            <a:ext cx="6657875" cy="406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2"/>
          <p:cNvSpPr txBox="1"/>
          <p:nvPr/>
        </p:nvSpPr>
        <p:spPr>
          <a:xfrm>
            <a:off x="3260350" y="0"/>
            <a:ext cx="3147900" cy="225000"/>
          </a:xfrm>
          <a:prstGeom prst="rect">
            <a:avLst/>
          </a:prstGeom>
          <a:noFill/>
          <a:ln>
            <a:noFill/>
          </a:ln>
        </p:spPr>
        <p:txBody>
          <a:bodyPr anchorCtr="0" anchor="t" bIns="91425" lIns="91425" spcFirstLastPara="1" rIns="91425" wrap="square" tIns="91425">
            <a:noAutofit/>
          </a:bodyPr>
          <a:lstStyle/>
          <a:p>
            <a:pPr indent="-366712" lvl="0" marL="366712" rtl="0" algn="ctr">
              <a:spcBef>
                <a:spcPts val="0"/>
              </a:spcBef>
              <a:spcAft>
                <a:spcPts val="0"/>
              </a:spcAft>
              <a:buClr>
                <a:schemeClr val="dk1"/>
              </a:buClr>
              <a:buSzPts val="1100"/>
              <a:buFont typeface="Arial"/>
              <a:buNone/>
            </a:pPr>
            <a:r>
              <a:rPr lang="en" sz="3200">
                <a:solidFill>
                  <a:srgbClr val="0070C0"/>
                </a:solidFill>
              </a:rPr>
              <a:t>Scatter Plot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31" name="Google Shape;231;p42"/>
          <p:cNvPicPr preferRelativeResize="0"/>
          <p:nvPr/>
        </p:nvPicPr>
        <p:blipFill>
          <a:blip r:embed="rId3">
            <a:alphaModFix/>
          </a:blip>
          <a:stretch>
            <a:fillRect/>
          </a:stretch>
        </p:blipFill>
        <p:spPr>
          <a:xfrm>
            <a:off x="2317675" y="752950"/>
            <a:ext cx="5033251" cy="3948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85450" y="659325"/>
            <a:ext cx="1272750" cy="1221350"/>
          </a:xfrm>
          <a:prstGeom prst="rect">
            <a:avLst/>
          </a:prstGeom>
          <a:noFill/>
          <a:ln>
            <a:noFill/>
          </a:ln>
        </p:spPr>
      </p:pic>
      <p:sp>
        <p:nvSpPr>
          <p:cNvPr id="74" name="Google Shape;74;p16"/>
          <p:cNvSpPr txBox="1"/>
          <p:nvPr/>
        </p:nvSpPr>
        <p:spPr>
          <a:xfrm>
            <a:off x="1434725" y="679100"/>
            <a:ext cx="2553900" cy="84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Line</a:t>
            </a:r>
            <a:r>
              <a:rPr lang="en" sz="1200">
                <a:solidFill>
                  <a:srgbClr val="313537"/>
                </a:solidFill>
                <a:highlight>
                  <a:srgbClr val="FAFAFA"/>
                </a:highlight>
              </a:rPr>
              <a:t> — View trends in data over time.</a:t>
            </a:r>
            <a:endParaRPr sz="1200">
              <a:solidFill>
                <a:srgbClr val="313537"/>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Examples:</a:t>
            </a:r>
            <a:r>
              <a:rPr lang="en" sz="1200">
                <a:solidFill>
                  <a:srgbClr val="313537"/>
                </a:solidFill>
                <a:highlight>
                  <a:srgbClr val="FAFAFA"/>
                </a:highlight>
              </a:rPr>
              <a:t>  Stock price change over a five-year period or website page views during a month.</a:t>
            </a:r>
            <a:endParaRPr sz="1200">
              <a:solidFill>
                <a:srgbClr val="313537"/>
              </a:solidFill>
              <a:highlight>
                <a:srgbClr val="FAFAFA"/>
              </a:highlight>
            </a:endParaRPr>
          </a:p>
          <a:p>
            <a:pPr indent="0" lvl="0" marL="0" rtl="0" algn="l">
              <a:spcBef>
                <a:spcPts val="0"/>
              </a:spcBef>
              <a:spcAft>
                <a:spcPts val="0"/>
              </a:spcAft>
              <a:buNone/>
            </a:pPr>
            <a:r>
              <a:t/>
            </a:r>
            <a:endParaRPr sz="1100">
              <a:latin typeface="Calibri"/>
              <a:ea typeface="Calibri"/>
              <a:cs typeface="Calibri"/>
              <a:sym typeface="Calibri"/>
            </a:endParaRPr>
          </a:p>
        </p:txBody>
      </p:sp>
      <p:pic>
        <p:nvPicPr>
          <p:cNvPr id="75" name="Google Shape;75;p16"/>
          <p:cNvPicPr preferRelativeResize="0"/>
          <p:nvPr/>
        </p:nvPicPr>
        <p:blipFill>
          <a:blip r:embed="rId4">
            <a:alphaModFix/>
          </a:blip>
          <a:stretch>
            <a:fillRect/>
          </a:stretch>
        </p:blipFill>
        <p:spPr>
          <a:xfrm>
            <a:off x="118925" y="2227975"/>
            <a:ext cx="1205800" cy="896776"/>
          </a:xfrm>
          <a:prstGeom prst="rect">
            <a:avLst/>
          </a:prstGeom>
          <a:noFill/>
          <a:ln>
            <a:noFill/>
          </a:ln>
        </p:spPr>
      </p:pic>
      <p:sp>
        <p:nvSpPr>
          <p:cNvPr id="76" name="Google Shape;76;p16"/>
          <p:cNvSpPr txBox="1"/>
          <p:nvPr/>
        </p:nvSpPr>
        <p:spPr>
          <a:xfrm>
            <a:off x="1511250" y="1989500"/>
            <a:ext cx="2247600" cy="78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Bar</a:t>
            </a:r>
            <a:r>
              <a:rPr lang="en" sz="1200">
                <a:solidFill>
                  <a:srgbClr val="313537"/>
                </a:solidFill>
                <a:highlight>
                  <a:srgbClr val="FAFAFA"/>
                </a:highlight>
              </a:rPr>
              <a:t> — Compare data across categories.</a:t>
            </a:r>
            <a:endParaRPr sz="1200">
              <a:solidFill>
                <a:srgbClr val="313537"/>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Examples:</a:t>
            </a:r>
            <a:r>
              <a:rPr lang="en" sz="1200">
                <a:solidFill>
                  <a:srgbClr val="313537"/>
                </a:solidFill>
                <a:highlight>
                  <a:srgbClr val="FAFAFA"/>
                </a:highlight>
              </a:rPr>
              <a:t> Volume of shirts in different sizes, or percent of spending by department.</a:t>
            </a:r>
            <a:endParaRPr sz="1200">
              <a:solidFill>
                <a:srgbClr val="313537"/>
              </a:solidFill>
              <a:highlight>
                <a:srgbClr val="FAFAFA"/>
              </a:highlight>
            </a:endParaRPr>
          </a:p>
          <a:p>
            <a:pPr indent="0" lvl="0" marL="0" rtl="0" algn="l">
              <a:spcBef>
                <a:spcPts val="0"/>
              </a:spcBef>
              <a:spcAft>
                <a:spcPts val="0"/>
              </a:spcAft>
              <a:buNone/>
            </a:pPr>
            <a:r>
              <a:t/>
            </a:r>
            <a:endParaRPr sz="1200">
              <a:latin typeface="Calibri"/>
              <a:ea typeface="Calibri"/>
              <a:cs typeface="Calibri"/>
              <a:sym typeface="Calibri"/>
            </a:endParaRPr>
          </a:p>
        </p:txBody>
      </p:sp>
      <p:pic>
        <p:nvPicPr>
          <p:cNvPr id="77" name="Google Shape;77;p16"/>
          <p:cNvPicPr preferRelativeResize="0"/>
          <p:nvPr/>
        </p:nvPicPr>
        <p:blipFill>
          <a:blip r:embed="rId5">
            <a:alphaModFix/>
          </a:blip>
          <a:stretch>
            <a:fillRect/>
          </a:stretch>
        </p:blipFill>
        <p:spPr>
          <a:xfrm>
            <a:off x="152400" y="3472050"/>
            <a:ext cx="1205800" cy="1064150"/>
          </a:xfrm>
          <a:prstGeom prst="rect">
            <a:avLst/>
          </a:prstGeom>
          <a:noFill/>
          <a:ln>
            <a:noFill/>
          </a:ln>
        </p:spPr>
      </p:pic>
      <p:sp>
        <p:nvSpPr>
          <p:cNvPr id="78" name="Google Shape;78;p16"/>
          <p:cNvSpPr txBox="1"/>
          <p:nvPr/>
        </p:nvSpPr>
        <p:spPr>
          <a:xfrm>
            <a:off x="1568625" y="3261625"/>
            <a:ext cx="2190300" cy="117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Heat Map</a:t>
            </a:r>
            <a:r>
              <a:rPr lang="en" sz="1200">
                <a:solidFill>
                  <a:srgbClr val="313537"/>
                </a:solidFill>
                <a:highlight>
                  <a:srgbClr val="FAFAFA"/>
                </a:highlight>
              </a:rPr>
              <a:t> — Show the relationship between two factors.</a:t>
            </a:r>
            <a:endParaRPr sz="1200">
              <a:solidFill>
                <a:srgbClr val="313537"/>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Examples:</a:t>
            </a:r>
            <a:r>
              <a:rPr lang="en" sz="1200">
                <a:solidFill>
                  <a:srgbClr val="313537"/>
                </a:solidFill>
                <a:highlight>
                  <a:srgbClr val="FAFAFA"/>
                </a:highlight>
              </a:rPr>
              <a:t> Segment analysis of target market, or sales leads by individual rep.</a:t>
            </a:r>
            <a:endParaRPr sz="1200">
              <a:solidFill>
                <a:srgbClr val="313537"/>
              </a:solidFill>
              <a:highlight>
                <a:srgbClr val="FAFAFA"/>
              </a:highlight>
            </a:endParaRPr>
          </a:p>
          <a:p>
            <a:pPr indent="0" lvl="0" marL="0" rtl="0" algn="l">
              <a:spcBef>
                <a:spcPts val="0"/>
              </a:spcBef>
              <a:spcAft>
                <a:spcPts val="0"/>
              </a:spcAft>
              <a:buNone/>
            </a:pPr>
            <a:r>
              <a:t/>
            </a:r>
            <a:endParaRPr sz="1200">
              <a:latin typeface="Calibri"/>
              <a:ea typeface="Calibri"/>
              <a:cs typeface="Calibri"/>
              <a:sym typeface="Calibri"/>
            </a:endParaRPr>
          </a:p>
        </p:txBody>
      </p:sp>
      <p:pic>
        <p:nvPicPr>
          <p:cNvPr id="79" name="Google Shape;79;p16"/>
          <p:cNvPicPr preferRelativeResize="0"/>
          <p:nvPr/>
        </p:nvPicPr>
        <p:blipFill>
          <a:blip r:embed="rId6">
            <a:alphaModFix/>
          </a:blip>
          <a:stretch>
            <a:fillRect/>
          </a:stretch>
        </p:blipFill>
        <p:spPr>
          <a:xfrm>
            <a:off x="4323000" y="592375"/>
            <a:ext cx="1330050" cy="1367700"/>
          </a:xfrm>
          <a:prstGeom prst="rect">
            <a:avLst/>
          </a:prstGeom>
          <a:noFill/>
          <a:ln>
            <a:noFill/>
          </a:ln>
        </p:spPr>
      </p:pic>
      <p:sp>
        <p:nvSpPr>
          <p:cNvPr id="80" name="Google Shape;80;p16"/>
          <p:cNvSpPr txBox="1"/>
          <p:nvPr/>
        </p:nvSpPr>
        <p:spPr>
          <a:xfrm>
            <a:off x="5815425" y="540050"/>
            <a:ext cx="2907600" cy="11199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b="1" lang="en" sz="1200">
                <a:solidFill>
                  <a:srgbClr val="313537"/>
                </a:solidFill>
              </a:rPr>
              <a:t>Highlight Table</a:t>
            </a:r>
            <a:r>
              <a:rPr lang="en" sz="1200">
                <a:solidFill>
                  <a:srgbClr val="313537"/>
                </a:solidFill>
              </a:rPr>
              <a:t> — Shows detailed </a:t>
            </a:r>
            <a:r>
              <a:rPr lang="en" sz="1200">
                <a:solidFill>
                  <a:srgbClr val="313537"/>
                </a:solidFill>
              </a:rPr>
              <a:t>i</a:t>
            </a:r>
            <a:r>
              <a:rPr lang="en" sz="1200">
                <a:solidFill>
                  <a:srgbClr val="313537"/>
                </a:solidFill>
              </a:rPr>
              <a:t>nformation on heat maps.</a:t>
            </a:r>
            <a:endParaRPr sz="1200">
              <a:solidFill>
                <a:srgbClr val="313537"/>
              </a:solidFill>
            </a:endParaRPr>
          </a:p>
          <a:p>
            <a:pPr indent="0" lvl="0" marL="0" rtl="0" algn="l">
              <a:lnSpc>
                <a:spcPct val="156250"/>
              </a:lnSpc>
              <a:spcBef>
                <a:spcPts val="0"/>
              </a:spcBef>
              <a:spcAft>
                <a:spcPts val="0"/>
              </a:spcAft>
              <a:buClr>
                <a:schemeClr val="dk1"/>
              </a:buClr>
              <a:buSzPts val="1100"/>
              <a:buFont typeface="Arial"/>
              <a:buNone/>
            </a:pPr>
            <a:r>
              <a:rPr b="1" lang="en" sz="1200">
                <a:solidFill>
                  <a:srgbClr val="313537"/>
                </a:solidFill>
              </a:rPr>
              <a:t>Examples:</a:t>
            </a:r>
            <a:r>
              <a:rPr lang="en" sz="1200">
                <a:solidFill>
                  <a:srgbClr val="313537"/>
                </a:solidFill>
              </a:rPr>
              <a:t> The percent of a market for different segments, or sales numbers in a  region.</a:t>
            </a:r>
            <a:endParaRPr sz="1200">
              <a:solidFill>
                <a:srgbClr val="313537"/>
              </a:solidFill>
            </a:endParaRPr>
          </a:p>
          <a:p>
            <a:pPr indent="0" lvl="0" marL="0" rtl="0" algn="l">
              <a:spcBef>
                <a:spcPts val="0"/>
              </a:spcBef>
              <a:spcAft>
                <a:spcPts val="0"/>
              </a:spcAft>
              <a:buNone/>
            </a:pPr>
            <a:r>
              <a:t/>
            </a:r>
            <a:endParaRPr sz="1200">
              <a:latin typeface="Calibri"/>
              <a:ea typeface="Calibri"/>
              <a:cs typeface="Calibri"/>
              <a:sym typeface="Calibri"/>
            </a:endParaRPr>
          </a:p>
        </p:txBody>
      </p:sp>
      <p:pic>
        <p:nvPicPr>
          <p:cNvPr id="81" name="Google Shape;81;p16"/>
          <p:cNvPicPr preferRelativeResize="0"/>
          <p:nvPr/>
        </p:nvPicPr>
        <p:blipFill>
          <a:blip r:embed="rId7">
            <a:alphaModFix/>
          </a:blip>
          <a:stretch>
            <a:fillRect/>
          </a:stretch>
        </p:blipFill>
        <p:spPr>
          <a:xfrm>
            <a:off x="4385125" y="2078850"/>
            <a:ext cx="1205800" cy="1176600"/>
          </a:xfrm>
          <a:prstGeom prst="rect">
            <a:avLst/>
          </a:prstGeom>
          <a:noFill/>
          <a:ln>
            <a:noFill/>
          </a:ln>
        </p:spPr>
      </p:pic>
      <p:sp>
        <p:nvSpPr>
          <p:cNvPr id="82" name="Google Shape;82;p16"/>
          <p:cNvSpPr txBox="1"/>
          <p:nvPr/>
        </p:nvSpPr>
        <p:spPr>
          <a:xfrm>
            <a:off x="5968475" y="2174250"/>
            <a:ext cx="2515500" cy="98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Treemap </a:t>
            </a:r>
            <a:r>
              <a:rPr lang="en" sz="1200">
                <a:solidFill>
                  <a:srgbClr val="313537"/>
                </a:solidFill>
                <a:highlight>
                  <a:srgbClr val="FAFAFA"/>
                </a:highlight>
              </a:rPr>
              <a:t>— Show hierarchical data as a proportion of a whole.</a:t>
            </a:r>
            <a:endParaRPr sz="1200">
              <a:solidFill>
                <a:srgbClr val="313537"/>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Examples: </a:t>
            </a:r>
            <a:r>
              <a:rPr lang="en" sz="1200">
                <a:solidFill>
                  <a:srgbClr val="313537"/>
                </a:solidFill>
                <a:highlight>
                  <a:srgbClr val="FAFAFA"/>
                </a:highlight>
              </a:rPr>
              <a:t>Storage usage across computer machines, comparing fiscal</a:t>
            </a:r>
            <a:endParaRPr sz="1200">
              <a:solidFill>
                <a:srgbClr val="313537"/>
              </a:solidFill>
              <a:highlight>
                <a:srgbClr val="FAFAFA"/>
              </a:highlight>
            </a:endParaRPr>
          </a:p>
          <a:p>
            <a:pPr indent="0" lvl="0" marL="0" rtl="0" algn="l">
              <a:spcBef>
                <a:spcPts val="0"/>
              </a:spcBef>
              <a:spcAft>
                <a:spcPts val="0"/>
              </a:spcAft>
              <a:buNone/>
            </a:pPr>
            <a:r>
              <a:t/>
            </a:r>
            <a:endParaRPr sz="1200">
              <a:latin typeface="Calibri"/>
              <a:ea typeface="Calibri"/>
              <a:cs typeface="Calibri"/>
              <a:sym typeface="Calibri"/>
            </a:endParaRPr>
          </a:p>
        </p:txBody>
      </p:sp>
      <p:pic>
        <p:nvPicPr>
          <p:cNvPr id="83" name="Google Shape;83;p16"/>
          <p:cNvPicPr preferRelativeResize="0"/>
          <p:nvPr/>
        </p:nvPicPr>
        <p:blipFill>
          <a:blip r:embed="rId8">
            <a:alphaModFix/>
          </a:blip>
          <a:stretch>
            <a:fillRect/>
          </a:stretch>
        </p:blipFill>
        <p:spPr>
          <a:xfrm>
            <a:off x="4385125" y="3416300"/>
            <a:ext cx="1272750" cy="1119900"/>
          </a:xfrm>
          <a:prstGeom prst="rect">
            <a:avLst/>
          </a:prstGeom>
          <a:noFill/>
          <a:ln>
            <a:noFill/>
          </a:ln>
        </p:spPr>
      </p:pic>
      <p:sp>
        <p:nvSpPr>
          <p:cNvPr id="84" name="Google Shape;84;p16"/>
          <p:cNvSpPr txBox="1"/>
          <p:nvPr/>
        </p:nvSpPr>
        <p:spPr>
          <a:xfrm>
            <a:off x="6035425" y="3433775"/>
            <a:ext cx="2907600" cy="136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Gantt</a:t>
            </a:r>
            <a:r>
              <a:rPr lang="en" sz="1200">
                <a:solidFill>
                  <a:srgbClr val="313537"/>
                </a:solidFill>
                <a:highlight>
                  <a:srgbClr val="FAFAFA"/>
                </a:highlight>
              </a:rPr>
              <a:t> — Show duration over time. </a:t>
            </a:r>
            <a:endParaRPr sz="1200">
              <a:solidFill>
                <a:srgbClr val="313537"/>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Examples:</a:t>
            </a:r>
            <a:r>
              <a:rPr lang="en" sz="1200">
                <a:solidFill>
                  <a:srgbClr val="313537"/>
                </a:solidFill>
                <a:highlight>
                  <a:srgbClr val="FAFAFA"/>
                </a:highlight>
              </a:rPr>
              <a:t> Project timeline, duration of a machine’s use, availability of players on a team.</a:t>
            </a:r>
            <a:endParaRPr sz="1200">
              <a:solidFill>
                <a:srgbClr val="313537"/>
              </a:solidFill>
              <a:highlight>
                <a:srgbClr val="FAFAFA"/>
              </a:highlight>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3"/>
          <p:cNvPicPr preferRelativeResize="0"/>
          <p:nvPr/>
        </p:nvPicPr>
        <p:blipFill>
          <a:blip r:embed="rId3">
            <a:alphaModFix/>
          </a:blip>
          <a:stretch>
            <a:fillRect/>
          </a:stretch>
        </p:blipFill>
        <p:spPr>
          <a:xfrm>
            <a:off x="1212175" y="755901"/>
            <a:ext cx="6719650" cy="38816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4"/>
          <p:cNvSpPr txBox="1"/>
          <p:nvPr/>
        </p:nvSpPr>
        <p:spPr>
          <a:xfrm>
            <a:off x="3260350" y="0"/>
            <a:ext cx="3147900" cy="225000"/>
          </a:xfrm>
          <a:prstGeom prst="rect">
            <a:avLst/>
          </a:prstGeom>
          <a:noFill/>
          <a:ln>
            <a:noFill/>
          </a:ln>
        </p:spPr>
        <p:txBody>
          <a:bodyPr anchorCtr="0" anchor="t" bIns="91425" lIns="91425" spcFirstLastPara="1" rIns="91425" wrap="square" tIns="91425">
            <a:noAutofit/>
          </a:bodyPr>
          <a:lstStyle/>
          <a:p>
            <a:pPr indent="-366712" lvl="0" marL="366712" rtl="0" algn="l">
              <a:spcBef>
                <a:spcPts val="0"/>
              </a:spcBef>
              <a:spcAft>
                <a:spcPts val="0"/>
              </a:spcAft>
              <a:buNone/>
            </a:pPr>
            <a:r>
              <a:rPr lang="en" sz="3200">
                <a:solidFill>
                  <a:srgbClr val="0070C0"/>
                </a:solidFill>
              </a:rPr>
              <a:t>Pie Chart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42" name="Google Shape;242;p44"/>
          <p:cNvPicPr preferRelativeResize="0"/>
          <p:nvPr/>
        </p:nvPicPr>
        <p:blipFill>
          <a:blip r:embed="rId3">
            <a:alphaModFix/>
          </a:blip>
          <a:stretch>
            <a:fillRect/>
          </a:stretch>
        </p:blipFill>
        <p:spPr>
          <a:xfrm>
            <a:off x="3555000" y="618350"/>
            <a:ext cx="2034000" cy="41316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5"/>
          <p:cNvPicPr preferRelativeResize="0"/>
          <p:nvPr/>
        </p:nvPicPr>
        <p:blipFill>
          <a:blip r:embed="rId3">
            <a:alphaModFix/>
          </a:blip>
          <a:stretch>
            <a:fillRect/>
          </a:stretch>
        </p:blipFill>
        <p:spPr>
          <a:xfrm>
            <a:off x="3384650" y="688625"/>
            <a:ext cx="2243400" cy="3977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6"/>
          <p:cNvPicPr preferRelativeResize="0"/>
          <p:nvPr/>
        </p:nvPicPr>
        <p:blipFill>
          <a:blip r:embed="rId3">
            <a:alphaModFix/>
          </a:blip>
          <a:stretch>
            <a:fillRect/>
          </a:stretch>
        </p:blipFill>
        <p:spPr>
          <a:xfrm>
            <a:off x="3567113" y="1571625"/>
            <a:ext cx="2009775" cy="2000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7"/>
          <p:cNvSpPr txBox="1"/>
          <p:nvPr/>
        </p:nvSpPr>
        <p:spPr>
          <a:xfrm>
            <a:off x="3336550" y="0"/>
            <a:ext cx="3147900" cy="225000"/>
          </a:xfrm>
          <a:prstGeom prst="rect">
            <a:avLst/>
          </a:prstGeom>
          <a:noFill/>
          <a:ln>
            <a:noFill/>
          </a:ln>
        </p:spPr>
        <p:txBody>
          <a:bodyPr anchorCtr="0" anchor="t" bIns="91425" lIns="91425" spcFirstLastPara="1" rIns="91425" wrap="square" tIns="91425">
            <a:noAutofit/>
          </a:bodyPr>
          <a:lstStyle/>
          <a:p>
            <a:pPr indent="-366712" lvl="0" marL="366712" rtl="0" algn="l">
              <a:spcBef>
                <a:spcPts val="0"/>
              </a:spcBef>
              <a:spcAft>
                <a:spcPts val="0"/>
              </a:spcAft>
              <a:buNone/>
            </a:pPr>
            <a:r>
              <a:rPr lang="en" sz="3200">
                <a:solidFill>
                  <a:srgbClr val="0070C0"/>
                </a:solidFill>
              </a:rPr>
              <a:t>Bubble Chart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58" name="Google Shape;258;p47"/>
          <p:cNvPicPr preferRelativeResize="0"/>
          <p:nvPr/>
        </p:nvPicPr>
        <p:blipFill>
          <a:blip r:embed="rId3">
            <a:alphaModFix/>
          </a:blip>
          <a:stretch>
            <a:fillRect/>
          </a:stretch>
        </p:blipFill>
        <p:spPr>
          <a:xfrm>
            <a:off x="3596925" y="702675"/>
            <a:ext cx="1950150" cy="4005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8"/>
          <p:cNvPicPr preferRelativeResize="0"/>
          <p:nvPr/>
        </p:nvPicPr>
        <p:blipFill>
          <a:blip r:embed="rId3">
            <a:alphaModFix/>
          </a:blip>
          <a:stretch>
            <a:fillRect/>
          </a:stretch>
        </p:blipFill>
        <p:spPr>
          <a:xfrm>
            <a:off x="3378525" y="618350"/>
            <a:ext cx="2386950" cy="4131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9"/>
          <p:cNvPicPr preferRelativeResize="0"/>
          <p:nvPr/>
        </p:nvPicPr>
        <p:blipFill>
          <a:blip r:embed="rId3">
            <a:alphaModFix/>
          </a:blip>
          <a:stretch>
            <a:fillRect/>
          </a:stretch>
        </p:blipFill>
        <p:spPr>
          <a:xfrm>
            <a:off x="2394600" y="730775"/>
            <a:ext cx="4238550" cy="3957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0"/>
          <p:cNvSpPr txBox="1"/>
          <p:nvPr/>
        </p:nvSpPr>
        <p:spPr>
          <a:xfrm>
            <a:off x="3336550" y="0"/>
            <a:ext cx="3147900" cy="225000"/>
          </a:xfrm>
          <a:prstGeom prst="rect">
            <a:avLst/>
          </a:prstGeom>
          <a:noFill/>
          <a:ln>
            <a:noFill/>
          </a:ln>
        </p:spPr>
        <p:txBody>
          <a:bodyPr anchorCtr="0" anchor="t" bIns="91425" lIns="91425" spcFirstLastPara="1" rIns="91425" wrap="square" tIns="91425">
            <a:noAutofit/>
          </a:bodyPr>
          <a:lstStyle/>
          <a:p>
            <a:pPr indent="-366712" lvl="0" marL="366712" rtl="0" algn="l">
              <a:spcBef>
                <a:spcPts val="0"/>
              </a:spcBef>
              <a:spcAft>
                <a:spcPts val="0"/>
              </a:spcAft>
              <a:buNone/>
            </a:pPr>
            <a:r>
              <a:rPr lang="en" sz="3200">
                <a:solidFill>
                  <a:srgbClr val="0070C0"/>
                </a:solidFill>
              </a:rPr>
              <a:t>Heat Map</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74" name="Google Shape;274;p50"/>
          <p:cNvPicPr preferRelativeResize="0"/>
          <p:nvPr/>
        </p:nvPicPr>
        <p:blipFill>
          <a:blip r:embed="rId3">
            <a:alphaModFix/>
          </a:blip>
          <a:stretch>
            <a:fillRect/>
          </a:stretch>
        </p:blipFill>
        <p:spPr>
          <a:xfrm>
            <a:off x="3633363" y="632400"/>
            <a:ext cx="1877275" cy="4005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1"/>
          <p:cNvPicPr preferRelativeResize="0"/>
          <p:nvPr/>
        </p:nvPicPr>
        <p:blipFill>
          <a:blip r:embed="rId3">
            <a:alphaModFix/>
          </a:blip>
          <a:stretch>
            <a:fillRect/>
          </a:stretch>
        </p:blipFill>
        <p:spPr>
          <a:xfrm>
            <a:off x="3427175" y="737788"/>
            <a:ext cx="2289650" cy="3948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2"/>
          <p:cNvPicPr preferRelativeResize="0"/>
          <p:nvPr/>
        </p:nvPicPr>
        <p:blipFill>
          <a:blip r:embed="rId3">
            <a:alphaModFix/>
          </a:blip>
          <a:stretch>
            <a:fillRect/>
          </a:stretch>
        </p:blipFill>
        <p:spPr>
          <a:xfrm>
            <a:off x="1923125" y="660525"/>
            <a:ext cx="4944050" cy="4103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1613900" y="679100"/>
            <a:ext cx="3015600" cy="106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Bullet </a:t>
            </a:r>
            <a:r>
              <a:rPr lang="en" sz="1200">
                <a:solidFill>
                  <a:srgbClr val="313537"/>
                </a:solidFill>
                <a:highlight>
                  <a:srgbClr val="FAFAFA"/>
                </a:highlight>
              </a:rPr>
              <a:t>— Evaluate performance of a metric against a goal. </a:t>
            </a:r>
            <a:endParaRPr sz="1200">
              <a:solidFill>
                <a:srgbClr val="313537"/>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Examples:</a:t>
            </a:r>
            <a:r>
              <a:rPr lang="en" sz="1200">
                <a:solidFill>
                  <a:srgbClr val="313537"/>
                </a:solidFill>
                <a:highlight>
                  <a:srgbClr val="FAFAFA"/>
                </a:highlight>
              </a:rPr>
              <a:t> Sales quota assessment,  performance spectrum (great/good/poor).</a:t>
            </a:r>
            <a:endParaRPr sz="1200">
              <a:solidFill>
                <a:srgbClr val="313537"/>
              </a:solidFill>
              <a:highlight>
                <a:srgbClr val="FAFAFA"/>
              </a:highlight>
            </a:endParaRPr>
          </a:p>
          <a:p>
            <a:pPr indent="0" lvl="0" marL="0" rtl="0" algn="l">
              <a:spcBef>
                <a:spcPts val="0"/>
              </a:spcBef>
              <a:spcAft>
                <a:spcPts val="0"/>
              </a:spcAft>
              <a:buNone/>
            </a:pPr>
            <a:r>
              <a:t/>
            </a:r>
            <a:endParaRPr b="1" sz="1200">
              <a:solidFill>
                <a:srgbClr val="313537"/>
              </a:solidFill>
              <a:highlight>
                <a:srgbClr val="FAFAFA"/>
              </a:highlight>
            </a:endParaRPr>
          </a:p>
        </p:txBody>
      </p:sp>
      <p:pic>
        <p:nvPicPr>
          <p:cNvPr id="90" name="Google Shape;90;p17"/>
          <p:cNvPicPr preferRelativeResize="0"/>
          <p:nvPr/>
        </p:nvPicPr>
        <p:blipFill rotWithShape="1">
          <a:blip r:embed="rId3">
            <a:alphaModFix/>
          </a:blip>
          <a:srcRect b="0" l="884" r="884" t="0"/>
          <a:stretch/>
        </p:blipFill>
        <p:spPr>
          <a:xfrm>
            <a:off x="152400" y="1989488"/>
            <a:ext cx="1205800" cy="896776"/>
          </a:xfrm>
          <a:prstGeom prst="rect">
            <a:avLst/>
          </a:prstGeom>
          <a:noFill/>
          <a:ln>
            <a:noFill/>
          </a:ln>
        </p:spPr>
      </p:pic>
      <p:sp>
        <p:nvSpPr>
          <p:cNvPr id="91" name="Google Shape;91;p17"/>
          <p:cNvSpPr txBox="1"/>
          <p:nvPr/>
        </p:nvSpPr>
        <p:spPr>
          <a:xfrm>
            <a:off x="1539900" y="1874725"/>
            <a:ext cx="3275700" cy="78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313537"/>
                </a:solidFill>
                <a:highlight>
                  <a:srgbClr val="FAFAFA"/>
                </a:highlight>
              </a:rPr>
              <a:t>Scatterplot </a:t>
            </a:r>
            <a:r>
              <a:rPr lang="en" sz="1200">
                <a:solidFill>
                  <a:srgbClr val="313537"/>
                </a:solidFill>
                <a:highlight>
                  <a:srgbClr val="FAFAFA"/>
                </a:highlight>
              </a:rPr>
              <a:t>— Investigate relationships between quantitative values.</a:t>
            </a:r>
            <a:endParaRPr sz="1200">
              <a:solidFill>
                <a:srgbClr val="313537"/>
              </a:solidFill>
              <a:highlight>
                <a:srgbClr val="FAFAFA"/>
              </a:highlight>
            </a:endParaRPr>
          </a:p>
          <a:p>
            <a:pPr indent="0" lvl="0" marL="0" rtl="0" algn="l">
              <a:lnSpc>
                <a:spcPct val="115000"/>
              </a:lnSpc>
              <a:spcBef>
                <a:spcPts val="0"/>
              </a:spcBef>
              <a:spcAft>
                <a:spcPts val="0"/>
              </a:spcAft>
              <a:buNone/>
            </a:pPr>
            <a:r>
              <a:rPr b="1" lang="en" sz="1200">
                <a:solidFill>
                  <a:srgbClr val="313537"/>
                </a:solidFill>
                <a:highlight>
                  <a:srgbClr val="FAFAFA"/>
                </a:highlight>
              </a:rPr>
              <a:t>Examples: </a:t>
            </a:r>
            <a:r>
              <a:rPr lang="en" sz="1200">
                <a:solidFill>
                  <a:srgbClr val="313537"/>
                </a:solidFill>
                <a:highlight>
                  <a:srgbClr val="FAFAFA"/>
                </a:highlight>
              </a:rPr>
              <a:t>Male versus female likelihood of having lung cancer at different ages, or technology early adopters’ and laggards’ purchase patterns of smart phones.</a:t>
            </a:r>
            <a:endParaRPr sz="1200">
              <a:solidFill>
                <a:srgbClr val="313537"/>
              </a:solidFill>
              <a:highlight>
                <a:srgbClr val="FAFAFA"/>
              </a:highlight>
            </a:endParaRPr>
          </a:p>
          <a:p>
            <a:pPr indent="0" lvl="0" marL="0" rtl="0" algn="l">
              <a:lnSpc>
                <a:spcPct val="115000"/>
              </a:lnSpc>
              <a:spcBef>
                <a:spcPts val="0"/>
              </a:spcBef>
              <a:spcAft>
                <a:spcPts val="0"/>
              </a:spcAft>
              <a:buNone/>
            </a:pPr>
            <a:r>
              <a:t/>
            </a:r>
            <a:endParaRPr b="1" sz="1200">
              <a:solidFill>
                <a:srgbClr val="313537"/>
              </a:solidFill>
              <a:highlight>
                <a:srgbClr val="FAFAFA"/>
              </a:highlight>
            </a:endParaRPr>
          </a:p>
          <a:p>
            <a:pPr indent="0" lvl="0" marL="0" rtl="0" algn="l">
              <a:spcBef>
                <a:spcPts val="0"/>
              </a:spcBef>
              <a:spcAft>
                <a:spcPts val="0"/>
              </a:spcAft>
              <a:buNone/>
            </a:pPr>
            <a:r>
              <a:t/>
            </a:r>
            <a:endParaRPr sz="1200">
              <a:latin typeface="Calibri"/>
              <a:ea typeface="Calibri"/>
              <a:cs typeface="Calibri"/>
              <a:sym typeface="Calibri"/>
            </a:endParaRPr>
          </a:p>
        </p:txBody>
      </p:sp>
      <p:pic>
        <p:nvPicPr>
          <p:cNvPr id="92" name="Google Shape;92;p17"/>
          <p:cNvPicPr preferRelativeResize="0"/>
          <p:nvPr/>
        </p:nvPicPr>
        <p:blipFill rotWithShape="1">
          <a:blip r:embed="rId4">
            <a:alphaModFix/>
          </a:blip>
          <a:srcRect b="0" l="10684" r="10692" t="0"/>
          <a:stretch/>
        </p:blipFill>
        <p:spPr>
          <a:xfrm>
            <a:off x="152400" y="3359613"/>
            <a:ext cx="1387500" cy="1176575"/>
          </a:xfrm>
          <a:prstGeom prst="rect">
            <a:avLst/>
          </a:prstGeom>
          <a:noFill/>
          <a:ln>
            <a:noFill/>
          </a:ln>
        </p:spPr>
      </p:pic>
      <p:sp>
        <p:nvSpPr>
          <p:cNvPr id="93" name="Google Shape;93;p17"/>
          <p:cNvSpPr txBox="1"/>
          <p:nvPr/>
        </p:nvSpPr>
        <p:spPr>
          <a:xfrm>
            <a:off x="1607075" y="3359600"/>
            <a:ext cx="3275700" cy="11766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b="1" lang="en" sz="1200">
                <a:solidFill>
                  <a:srgbClr val="313537"/>
                </a:solidFill>
                <a:highlight>
                  <a:srgbClr val="FAFAFA"/>
                </a:highlight>
              </a:rPr>
              <a:t>Histogram </a:t>
            </a:r>
            <a:r>
              <a:rPr lang="en" sz="1200">
                <a:solidFill>
                  <a:srgbClr val="313537"/>
                </a:solidFill>
                <a:highlight>
                  <a:srgbClr val="FAFAFA"/>
                </a:highlight>
              </a:rPr>
              <a:t>— Understand the distribution of your data. </a:t>
            </a:r>
            <a:endParaRPr sz="1200">
              <a:solidFill>
                <a:srgbClr val="313537"/>
              </a:solidFill>
              <a:highlight>
                <a:srgbClr val="FAFAFA"/>
              </a:highlight>
            </a:endParaRPr>
          </a:p>
          <a:p>
            <a:pPr indent="0" lvl="0" marL="0" rtl="0" algn="l">
              <a:lnSpc>
                <a:spcPct val="156250"/>
              </a:lnSpc>
              <a:spcBef>
                <a:spcPts val="0"/>
              </a:spcBef>
              <a:spcAft>
                <a:spcPts val="0"/>
              </a:spcAft>
              <a:buClr>
                <a:schemeClr val="dk1"/>
              </a:buClr>
              <a:buSzPts val="1100"/>
              <a:buFont typeface="Arial"/>
              <a:buNone/>
            </a:pPr>
            <a:r>
              <a:rPr b="1" lang="en" sz="1200">
                <a:solidFill>
                  <a:srgbClr val="313537"/>
                </a:solidFill>
                <a:highlight>
                  <a:srgbClr val="FAFAFA"/>
                </a:highlight>
              </a:rPr>
              <a:t>Examples:</a:t>
            </a:r>
            <a:r>
              <a:rPr lang="en" sz="1200">
                <a:solidFill>
                  <a:srgbClr val="313537"/>
                </a:solidFill>
                <a:highlight>
                  <a:srgbClr val="FAFAFA"/>
                </a:highlight>
              </a:rPr>
              <a:t> Number of customers by company size, student performance on an exam, frequency of a product defect.</a:t>
            </a:r>
            <a:endParaRPr sz="1200">
              <a:solidFill>
                <a:srgbClr val="313537"/>
              </a:solidFill>
              <a:highlight>
                <a:srgbClr val="FAFAFA"/>
              </a:highlight>
            </a:endParaRPr>
          </a:p>
          <a:p>
            <a:pPr indent="0" lvl="0" marL="0" rtl="0" algn="l">
              <a:spcBef>
                <a:spcPts val="0"/>
              </a:spcBef>
              <a:spcAft>
                <a:spcPts val="0"/>
              </a:spcAft>
              <a:buNone/>
            </a:pPr>
            <a:r>
              <a:t/>
            </a:r>
            <a:endParaRPr b="1" sz="1200">
              <a:solidFill>
                <a:srgbClr val="313537"/>
              </a:solidFill>
              <a:highlight>
                <a:srgbClr val="FAFAFA"/>
              </a:highlight>
            </a:endParaRPr>
          </a:p>
        </p:txBody>
      </p:sp>
      <p:pic>
        <p:nvPicPr>
          <p:cNvPr id="94" name="Google Shape;94;p17"/>
          <p:cNvPicPr preferRelativeResize="0"/>
          <p:nvPr/>
        </p:nvPicPr>
        <p:blipFill rotWithShape="1">
          <a:blip r:embed="rId5">
            <a:alphaModFix/>
          </a:blip>
          <a:srcRect b="0" l="13153" r="13160" t="0"/>
          <a:stretch/>
        </p:blipFill>
        <p:spPr>
          <a:xfrm>
            <a:off x="4873050" y="621800"/>
            <a:ext cx="1330050" cy="1367700"/>
          </a:xfrm>
          <a:prstGeom prst="rect">
            <a:avLst/>
          </a:prstGeom>
          <a:noFill/>
          <a:ln>
            <a:noFill/>
          </a:ln>
        </p:spPr>
      </p:pic>
      <p:sp>
        <p:nvSpPr>
          <p:cNvPr id="95" name="Google Shape;95;p17"/>
          <p:cNvSpPr txBox="1"/>
          <p:nvPr/>
        </p:nvSpPr>
        <p:spPr>
          <a:xfrm>
            <a:off x="6379750" y="679100"/>
            <a:ext cx="2730900" cy="111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Symbol maps</a:t>
            </a:r>
            <a:r>
              <a:rPr lang="en" sz="1200">
                <a:solidFill>
                  <a:srgbClr val="313537"/>
                </a:solidFill>
                <a:highlight>
                  <a:srgbClr val="FAFAFA"/>
                </a:highlight>
              </a:rPr>
              <a:t> — Use for totals rather than rates. Be careful, as small differences will be hard to see.</a:t>
            </a:r>
            <a:endParaRPr sz="1200">
              <a:solidFill>
                <a:srgbClr val="313537"/>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Examples:</a:t>
            </a:r>
            <a:r>
              <a:rPr lang="en" sz="1200">
                <a:solidFill>
                  <a:srgbClr val="313537"/>
                </a:solidFill>
                <a:highlight>
                  <a:srgbClr val="FAFAFA"/>
                </a:highlight>
              </a:rPr>
              <a:t> Number of customers in different geographies.</a:t>
            </a:r>
            <a:endParaRPr sz="1200">
              <a:solidFill>
                <a:srgbClr val="313537"/>
              </a:solidFill>
              <a:highlight>
                <a:srgbClr val="FAFAFA"/>
              </a:highlight>
            </a:endParaRPr>
          </a:p>
          <a:p>
            <a:pPr indent="0" lvl="0" marL="0" rtl="0" algn="l">
              <a:spcBef>
                <a:spcPts val="0"/>
              </a:spcBef>
              <a:spcAft>
                <a:spcPts val="0"/>
              </a:spcAft>
              <a:buNone/>
            </a:pPr>
            <a:r>
              <a:t/>
            </a:r>
            <a:endParaRPr b="1" sz="1200">
              <a:solidFill>
                <a:srgbClr val="313537"/>
              </a:solidFill>
            </a:endParaRPr>
          </a:p>
        </p:txBody>
      </p:sp>
      <p:pic>
        <p:nvPicPr>
          <p:cNvPr id="96" name="Google Shape;96;p17"/>
          <p:cNvPicPr preferRelativeResize="0"/>
          <p:nvPr/>
        </p:nvPicPr>
        <p:blipFill rotWithShape="1">
          <a:blip r:embed="rId6">
            <a:alphaModFix/>
          </a:blip>
          <a:srcRect b="0" l="12547" r="12540" t="0"/>
          <a:stretch/>
        </p:blipFill>
        <p:spPr>
          <a:xfrm>
            <a:off x="4997300" y="2099888"/>
            <a:ext cx="1205800" cy="1176600"/>
          </a:xfrm>
          <a:prstGeom prst="rect">
            <a:avLst/>
          </a:prstGeom>
          <a:noFill/>
          <a:ln>
            <a:noFill/>
          </a:ln>
        </p:spPr>
      </p:pic>
      <p:sp>
        <p:nvSpPr>
          <p:cNvPr id="97" name="Google Shape;97;p17"/>
          <p:cNvSpPr txBox="1"/>
          <p:nvPr/>
        </p:nvSpPr>
        <p:spPr>
          <a:xfrm>
            <a:off x="6465850" y="2053975"/>
            <a:ext cx="2563200" cy="9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13537"/>
                </a:solidFill>
                <a:highlight>
                  <a:srgbClr val="FAFAFA"/>
                </a:highlight>
              </a:rPr>
              <a:t>Area maps</a:t>
            </a:r>
            <a:r>
              <a:rPr lang="en" sz="1200">
                <a:solidFill>
                  <a:srgbClr val="313537"/>
                </a:solidFill>
                <a:highlight>
                  <a:srgbClr val="FAFAFA"/>
                </a:highlight>
              </a:rPr>
              <a:t> — Use for rates rather than totals. Use sensible base geography. </a:t>
            </a:r>
            <a:r>
              <a:rPr b="1" lang="en" sz="1200">
                <a:solidFill>
                  <a:srgbClr val="313537"/>
                </a:solidFill>
                <a:highlight>
                  <a:srgbClr val="FAFAFA"/>
                </a:highlight>
              </a:rPr>
              <a:t>Examples:</a:t>
            </a:r>
            <a:r>
              <a:rPr lang="en" sz="1200">
                <a:solidFill>
                  <a:srgbClr val="313537"/>
                </a:solidFill>
                <a:highlight>
                  <a:srgbClr val="FAFAFA"/>
                </a:highlight>
              </a:rPr>
              <a:t> Rates of internet-usage in certain geographies, house prices in different neighborhoods.</a:t>
            </a:r>
            <a:endParaRPr sz="1200">
              <a:latin typeface="Calibri"/>
              <a:ea typeface="Calibri"/>
              <a:cs typeface="Calibri"/>
              <a:sym typeface="Calibri"/>
            </a:endParaRPr>
          </a:p>
        </p:txBody>
      </p:sp>
      <p:pic>
        <p:nvPicPr>
          <p:cNvPr id="98" name="Google Shape;98;p17"/>
          <p:cNvPicPr preferRelativeResize="0"/>
          <p:nvPr/>
        </p:nvPicPr>
        <p:blipFill rotWithShape="1">
          <a:blip r:embed="rId7">
            <a:alphaModFix/>
          </a:blip>
          <a:srcRect b="0" l="7961" r="7961" t="0"/>
          <a:stretch/>
        </p:blipFill>
        <p:spPr>
          <a:xfrm>
            <a:off x="4963825" y="3557700"/>
            <a:ext cx="1272750" cy="1119900"/>
          </a:xfrm>
          <a:prstGeom prst="rect">
            <a:avLst/>
          </a:prstGeom>
          <a:noFill/>
          <a:ln>
            <a:noFill/>
          </a:ln>
        </p:spPr>
      </p:pic>
      <p:sp>
        <p:nvSpPr>
          <p:cNvPr id="99" name="Google Shape;99;p17"/>
          <p:cNvSpPr txBox="1"/>
          <p:nvPr/>
        </p:nvSpPr>
        <p:spPr>
          <a:xfrm>
            <a:off x="6317625" y="3433800"/>
            <a:ext cx="2907600" cy="136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Box-and-Whisker</a:t>
            </a:r>
            <a:r>
              <a:rPr lang="en" sz="1200">
                <a:solidFill>
                  <a:srgbClr val="313537"/>
                </a:solidFill>
                <a:highlight>
                  <a:srgbClr val="FAFAFA"/>
                </a:highlight>
              </a:rPr>
              <a:t> — Show the distribution of a set of a data. </a:t>
            </a:r>
            <a:endParaRPr sz="1200">
              <a:solidFill>
                <a:srgbClr val="313537"/>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b="1" lang="en" sz="1200">
                <a:solidFill>
                  <a:srgbClr val="313537"/>
                </a:solidFill>
                <a:highlight>
                  <a:srgbClr val="FAFAFA"/>
                </a:highlight>
              </a:rPr>
              <a:t>Examples:</a:t>
            </a:r>
            <a:r>
              <a:rPr lang="en" sz="1200">
                <a:solidFill>
                  <a:srgbClr val="313537"/>
                </a:solidFill>
                <a:highlight>
                  <a:srgbClr val="FAFAFA"/>
                </a:highlight>
              </a:rPr>
              <a:t> Understanding your data at a glance, seeing how data is skewed towards one end, identifying outliers in your data.</a:t>
            </a:r>
            <a:endParaRPr sz="1200">
              <a:solidFill>
                <a:srgbClr val="313537"/>
              </a:solidFill>
              <a:highlight>
                <a:srgbClr val="FAFAFA"/>
              </a:highlight>
            </a:endParaRPr>
          </a:p>
          <a:p>
            <a:pPr indent="0" lvl="0" marL="0" rtl="0" algn="l">
              <a:spcBef>
                <a:spcPts val="0"/>
              </a:spcBef>
              <a:spcAft>
                <a:spcPts val="0"/>
              </a:spcAft>
              <a:buNone/>
            </a:pPr>
            <a:r>
              <a:t/>
            </a:r>
            <a:endParaRPr b="1" sz="1200">
              <a:solidFill>
                <a:srgbClr val="313537"/>
              </a:solidFill>
              <a:highlight>
                <a:srgbClr val="FAFAFA"/>
              </a:highlight>
            </a:endParaRPr>
          </a:p>
        </p:txBody>
      </p:sp>
      <p:pic>
        <p:nvPicPr>
          <p:cNvPr id="100" name="Google Shape;100;p17"/>
          <p:cNvPicPr preferRelativeResize="0"/>
          <p:nvPr/>
        </p:nvPicPr>
        <p:blipFill>
          <a:blip r:embed="rId8">
            <a:alphaModFix/>
          </a:blip>
          <a:stretch>
            <a:fillRect/>
          </a:stretch>
        </p:blipFill>
        <p:spPr>
          <a:xfrm>
            <a:off x="61375" y="679100"/>
            <a:ext cx="1330050" cy="96428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3"/>
          <p:cNvPicPr preferRelativeResize="0"/>
          <p:nvPr/>
        </p:nvPicPr>
        <p:blipFill>
          <a:blip r:embed="rId3">
            <a:alphaModFix/>
          </a:blip>
          <a:stretch>
            <a:fillRect/>
          </a:stretch>
        </p:blipFill>
        <p:spPr>
          <a:xfrm>
            <a:off x="2079775" y="631300"/>
            <a:ext cx="4984450" cy="41327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4"/>
          <p:cNvSpPr txBox="1"/>
          <p:nvPr/>
        </p:nvSpPr>
        <p:spPr>
          <a:xfrm>
            <a:off x="3336550" y="0"/>
            <a:ext cx="3147900" cy="225000"/>
          </a:xfrm>
          <a:prstGeom prst="rect">
            <a:avLst/>
          </a:prstGeom>
          <a:noFill/>
          <a:ln>
            <a:noFill/>
          </a:ln>
        </p:spPr>
        <p:txBody>
          <a:bodyPr anchorCtr="0" anchor="t" bIns="91425" lIns="91425" spcFirstLastPara="1" rIns="91425" wrap="square" tIns="91425">
            <a:noAutofit/>
          </a:bodyPr>
          <a:lstStyle/>
          <a:p>
            <a:pPr indent="-366712" lvl="0" marL="366712" rtl="0" algn="l">
              <a:spcBef>
                <a:spcPts val="0"/>
              </a:spcBef>
              <a:spcAft>
                <a:spcPts val="0"/>
              </a:spcAft>
              <a:buNone/>
            </a:pPr>
            <a:r>
              <a:rPr lang="en" sz="3200">
                <a:solidFill>
                  <a:srgbClr val="0070C0"/>
                </a:solidFill>
              </a:rPr>
              <a:t>Tree </a:t>
            </a:r>
            <a:r>
              <a:rPr lang="en" sz="3200">
                <a:solidFill>
                  <a:srgbClr val="0070C0"/>
                </a:solidFill>
              </a:rPr>
              <a:t>Map</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95" name="Google Shape;295;p54"/>
          <p:cNvPicPr preferRelativeResize="0"/>
          <p:nvPr/>
        </p:nvPicPr>
        <p:blipFill>
          <a:blip r:embed="rId3">
            <a:alphaModFix/>
          </a:blip>
          <a:stretch>
            <a:fillRect/>
          </a:stretch>
        </p:blipFill>
        <p:spPr>
          <a:xfrm>
            <a:off x="2146075" y="573625"/>
            <a:ext cx="5528851" cy="4208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55"/>
          <p:cNvPicPr preferRelativeResize="0"/>
          <p:nvPr/>
        </p:nvPicPr>
        <p:blipFill>
          <a:blip r:embed="rId3">
            <a:alphaModFix/>
          </a:blip>
          <a:stretch>
            <a:fillRect/>
          </a:stretch>
        </p:blipFill>
        <p:spPr>
          <a:xfrm>
            <a:off x="1292500" y="663600"/>
            <a:ext cx="6904924" cy="4053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56"/>
          <p:cNvPicPr preferRelativeResize="0"/>
          <p:nvPr/>
        </p:nvPicPr>
        <p:blipFill>
          <a:blip r:embed="rId3">
            <a:alphaModFix/>
          </a:blip>
          <a:stretch>
            <a:fillRect/>
          </a:stretch>
        </p:blipFill>
        <p:spPr>
          <a:xfrm>
            <a:off x="1358275" y="618875"/>
            <a:ext cx="6618625" cy="4140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7"/>
          <p:cNvPicPr preferRelativeResize="0"/>
          <p:nvPr/>
        </p:nvPicPr>
        <p:blipFill>
          <a:blip r:embed="rId3">
            <a:alphaModFix/>
          </a:blip>
          <a:stretch>
            <a:fillRect/>
          </a:stretch>
        </p:blipFill>
        <p:spPr>
          <a:xfrm>
            <a:off x="1348450" y="740775"/>
            <a:ext cx="6766499" cy="3966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8"/>
          <p:cNvSpPr txBox="1"/>
          <p:nvPr/>
        </p:nvSpPr>
        <p:spPr>
          <a:xfrm>
            <a:off x="3336550" y="0"/>
            <a:ext cx="4534200" cy="225000"/>
          </a:xfrm>
          <a:prstGeom prst="rect">
            <a:avLst/>
          </a:prstGeom>
          <a:noFill/>
          <a:ln>
            <a:noFill/>
          </a:ln>
        </p:spPr>
        <p:txBody>
          <a:bodyPr anchorCtr="0" anchor="t" bIns="91425" lIns="91425" spcFirstLastPara="1" rIns="91425" wrap="square" tIns="91425">
            <a:noAutofit/>
          </a:bodyPr>
          <a:lstStyle/>
          <a:p>
            <a:pPr indent="-366712" lvl="0" marL="366712" rtl="0" algn="l">
              <a:spcBef>
                <a:spcPts val="0"/>
              </a:spcBef>
              <a:spcAft>
                <a:spcPts val="0"/>
              </a:spcAft>
              <a:buNone/>
            </a:pPr>
            <a:r>
              <a:rPr lang="en" sz="3200">
                <a:solidFill>
                  <a:srgbClr val="0070C0"/>
                </a:solidFill>
              </a:rPr>
              <a:t>Geographical</a:t>
            </a:r>
            <a:r>
              <a:rPr lang="en" sz="3200">
                <a:solidFill>
                  <a:srgbClr val="0070C0"/>
                </a:solidFill>
              </a:rPr>
              <a:t> Map</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16" name="Google Shape;316;p58"/>
          <p:cNvPicPr preferRelativeResize="0"/>
          <p:nvPr/>
        </p:nvPicPr>
        <p:blipFill>
          <a:blip r:embed="rId3">
            <a:alphaModFix/>
          </a:blip>
          <a:stretch>
            <a:fillRect/>
          </a:stretch>
        </p:blipFill>
        <p:spPr>
          <a:xfrm>
            <a:off x="1128525" y="632550"/>
            <a:ext cx="6838726" cy="4132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nvSpPr>
        <p:spPr>
          <a:xfrm>
            <a:off x="2652900" y="0"/>
            <a:ext cx="4078200" cy="254100"/>
          </a:xfrm>
          <a:prstGeom prst="rect">
            <a:avLst/>
          </a:prstGeom>
          <a:noFill/>
          <a:ln>
            <a:noFill/>
          </a:ln>
        </p:spPr>
        <p:txBody>
          <a:bodyPr anchorCtr="0" anchor="t" bIns="91425" lIns="91425" spcFirstLastPara="1" rIns="91425" wrap="square" tIns="91425">
            <a:noAutofit/>
          </a:bodyPr>
          <a:lstStyle/>
          <a:p>
            <a:pPr indent="-366712" lvl="0" marL="366712" rtl="0" algn="ctr">
              <a:spcBef>
                <a:spcPts val="0"/>
              </a:spcBef>
              <a:spcAft>
                <a:spcPts val="0"/>
              </a:spcAft>
              <a:buClr>
                <a:srgbClr val="0070C0"/>
              </a:buClr>
              <a:buFont typeface="Arial"/>
              <a:buNone/>
            </a:pPr>
            <a:r>
              <a:rPr lang="en" sz="3200">
                <a:solidFill>
                  <a:srgbClr val="0070C0"/>
                </a:solidFill>
              </a:rPr>
              <a:t>Text Tables</a:t>
            </a:r>
            <a:endParaRPr sz="3200">
              <a:solidFill>
                <a:srgbClr val="0070C0"/>
              </a:solidFill>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06" name="Google Shape;106;p18"/>
          <p:cNvPicPr preferRelativeResize="0"/>
          <p:nvPr/>
        </p:nvPicPr>
        <p:blipFill>
          <a:blip r:embed="rId3">
            <a:alphaModFix/>
          </a:blip>
          <a:stretch>
            <a:fillRect/>
          </a:stretch>
        </p:blipFill>
        <p:spPr>
          <a:xfrm>
            <a:off x="2312813" y="1027475"/>
            <a:ext cx="4518374" cy="3286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nvSpPr>
        <p:spPr>
          <a:xfrm>
            <a:off x="2681100" y="0"/>
            <a:ext cx="3654900" cy="338700"/>
          </a:xfrm>
          <a:prstGeom prst="rect">
            <a:avLst/>
          </a:prstGeom>
          <a:noFill/>
          <a:ln>
            <a:noFill/>
          </a:ln>
        </p:spPr>
        <p:txBody>
          <a:bodyPr anchorCtr="0" anchor="t" bIns="91425" lIns="91425" spcFirstLastPara="1" rIns="91425" wrap="square" tIns="91425">
            <a:noAutofit/>
          </a:bodyPr>
          <a:lstStyle/>
          <a:p>
            <a:pPr indent="-366712" lvl="0" marL="366712" rtl="0" algn="ctr">
              <a:spcBef>
                <a:spcPts val="0"/>
              </a:spcBef>
              <a:spcAft>
                <a:spcPts val="0"/>
              </a:spcAft>
              <a:buClr>
                <a:schemeClr val="dk1"/>
              </a:buClr>
              <a:buSzPts val="1100"/>
              <a:buFont typeface="Arial"/>
              <a:buNone/>
            </a:pPr>
            <a:r>
              <a:rPr lang="en" sz="3200">
                <a:solidFill>
                  <a:srgbClr val="0070C0"/>
                </a:solidFill>
              </a:rPr>
              <a:t>Line chart</a:t>
            </a:r>
            <a:endParaRPr>
              <a:latin typeface="Calibri"/>
              <a:ea typeface="Calibri"/>
              <a:cs typeface="Calibri"/>
              <a:sym typeface="Calibri"/>
            </a:endParaRPr>
          </a:p>
        </p:txBody>
      </p:sp>
      <p:pic>
        <p:nvPicPr>
          <p:cNvPr id="112" name="Google Shape;112;p19"/>
          <p:cNvPicPr preferRelativeResize="0"/>
          <p:nvPr/>
        </p:nvPicPr>
        <p:blipFill>
          <a:blip r:embed="rId3">
            <a:alphaModFix/>
          </a:blip>
          <a:stretch>
            <a:fillRect/>
          </a:stretch>
        </p:blipFill>
        <p:spPr>
          <a:xfrm>
            <a:off x="2561350" y="929400"/>
            <a:ext cx="4221701" cy="3566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nvSpPr>
        <p:spPr>
          <a:xfrm>
            <a:off x="2384800" y="-70550"/>
            <a:ext cx="5559900" cy="501900"/>
          </a:xfrm>
          <a:prstGeom prst="rect">
            <a:avLst/>
          </a:prstGeom>
          <a:noFill/>
          <a:ln>
            <a:noFill/>
          </a:ln>
        </p:spPr>
        <p:txBody>
          <a:bodyPr anchorCtr="0" anchor="t" bIns="91425" lIns="91425" spcFirstLastPara="1" rIns="91425" wrap="square" tIns="91425">
            <a:noAutofit/>
          </a:bodyPr>
          <a:lstStyle/>
          <a:p>
            <a:pPr indent="-366712" lvl="0" marL="366712" rtl="0" algn="ctr">
              <a:spcBef>
                <a:spcPts val="0"/>
              </a:spcBef>
              <a:spcAft>
                <a:spcPts val="0"/>
              </a:spcAft>
              <a:buClr>
                <a:srgbClr val="0070C0"/>
              </a:buClr>
              <a:buFont typeface="Arial"/>
              <a:buNone/>
            </a:pPr>
            <a:r>
              <a:rPr lang="en" sz="3200">
                <a:solidFill>
                  <a:srgbClr val="0070C0"/>
                </a:solidFill>
              </a:rPr>
              <a:t>Area Chart</a:t>
            </a:r>
            <a:endParaRPr sz="3200">
              <a:solidFill>
                <a:srgbClr val="0070C0"/>
              </a:solidFill>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18" name="Google Shape;118;p20"/>
          <p:cNvPicPr preferRelativeResize="0"/>
          <p:nvPr/>
        </p:nvPicPr>
        <p:blipFill>
          <a:blip r:embed="rId3">
            <a:alphaModFix/>
          </a:blip>
          <a:stretch>
            <a:fillRect/>
          </a:stretch>
        </p:blipFill>
        <p:spPr>
          <a:xfrm>
            <a:off x="1916300" y="809525"/>
            <a:ext cx="5559901" cy="37575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2396050" y="999050"/>
            <a:ext cx="5252549" cy="3544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2254975" y="905225"/>
            <a:ext cx="5241326" cy="3333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